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94"/>
  </p:normalViewPr>
  <p:slideViewPr>
    <p:cSldViewPr snapToGrid="0" showGuides="1">
      <p:cViewPr varScale="1">
        <p:scale>
          <a:sx n="90" d="100"/>
          <a:sy n="90" d="100"/>
        </p:scale>
        <p:origin x="768"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31-01-2020</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96A3A-0B7A-6A40-A683-0382D5F944B6}" type="datetimeFigureOut">
              <a:rPr lang="nl-NL" smtClean="0"/>
              <a:t>31-01-2020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D9E7D-A98E-264A-9D9E-A4EDEBB997C7}" type="slidenum">
              <a:rPr lang="nl-NL" smtClean="0"/>
              <a:t>‹nr.›</a:t>
            </a:fld>
            <a:endParaRPr lang="nl-NL"/>
          </a:p>
        </p:txBody>
      </p:sp>
    </p:spTree>
    <p:extLst>
      <p:ext uri="{BB962C8B-B14F-4D97-AF65-F5344CB8AC3E}">
        <p14:creationId xmlns:p14="http://schemas.microsoft.com/office/powerpoint/2010/main" val="35480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a:t>
            </a:r>
            <a:r>
              <a:rPr lang="nl-NL" baseline="0" dirty="0"/>
              <a:t> plaatje laat zien hoeveel ongevallen er in 2016 hebben plaatsgevonden met mobiele hoogwerkers (MEWP). De kolommen laten achtereenvolgens de aantallen ongevallen zien van:</a:t>
            </a:r>
          </a:p>
          <a:p>
            <a:pPr marL="171450" indent="-171450">
              <a:buFontTx/>
              <a:buChar char="-"/>
            </a:pPr>
            <a:r>
              <a:rPr lang="nl-NL" baseline="0" dirty="0"/>
              <a:t>Elektrocutie</a:t>
            </a:r>
          </a:p>
          <a:p>
            <a:pPr marL="171450" indent="-171450">
              <a:buFontTx/>
              <a:buChar char="-"/>
            </a:pPr>
            <a:r>
              <a:rPr lang="nl-NL" baseline="0" dirty="0"/>
              <a:t>Kantelen</a:t>
            </a:r>
          </a:p>
          <a:p>
            <a:pPr marL="171450" indent="-171450">
              <a:buFontTx/>
              <a:buChar char="-"/>
            </a:pPr>
            <a:r>
              <a:rPr lang="nl-NL" baseline="0" dirty="0"/>
              <a:t>Beknelling</a:t>
            </a:r>
          </a:p>
          <a:p>
            <a:pPr marL="171450" indent="-171450">
              <a:buFontTx/>
              <a:buChar char="-"/>
            </a:pPr>
            <a:r>
              <a:rPr lang="nl-NL" baseline="0" dirty="0"/>
              <a:t>Vallen van hoogte</a:t>
            </a:r>
          </a:p>
          <a:p>
            <a:pPr marL="171450" indent="-171450">
              <a:buFontTx/>
              <a:buChar char="-"/>
            </a:pPr>
            <a:r>
              <a:rPr lang="nl-NL" baseline="0" dirty="0"/>
              <a:t>Geraakt worden door een voertuig of object</a:t>
            </a:r>
          </a:p>
          <a:p>
            <a:pPr marL="171450" indent="-171450">
              <a:buFontTx/>
              <a:buChar char="-"/>
            </a:pPr>
            <a:r>
              <a:rPr lang="nl-NL" baseline="0" dirty="0"/>
              <a:t>Mechanische / technische storingen</a:t>
            </a:r>
          </a:p>
          <a:p>
            <a:pPr marL="0" indent="0">
              <a:buFontTx/>
              <a:buNone/>
            </a:pPr>
            <a:r>
              <a:rPr lang="nl-NL" baseline="0" dirty="0"/>
              <a:t>Bron: </a:t>
            </a:r>
            <a:r>
              <a:rPr lang="nl-NL" baseline="0" dirty="0" err="1"/>
              <a:t>IPAF.org</a:t>
            </a:r>
            <a:r>
              <a:rPr lang="nl-NL" baseline="0" dirty="0"/>
              <a:t>. IPAF is een wereldwijde organisatie voor hoogwerkers.</a:t>
            </a:r>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2</a:t>
            </a:fld>
            <a:endParaRPr lang="nl-NL"/>
          </a:p>
        </p:txBody>
      </p:sp>
    </p:spTree>
    <p:extLst>
      <p:ext uri="{BB962C8B-B14F-4D97-AF65-F5344CB8AC3E}">
        <p14:creationId xmlns:p14="http://schemas.microsoft.com/office/powerpoint/2010/main" val="89631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11</a:t>
            </a:fld>
            <a:endParaRPr lang="nl-NL"/>
          </a:p>
        </p:txBody>
      </p:sp>
    </p:spTree>
    <p:extLst>
      <p:ext uri="{BB962C8B-B14F-4D97-AF65-F5344CB8AC3E}">
        <p14:creationId xmlns:p14="http://schemas.microsoft.com/office/powerpoint/2010/main" val="139719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Het is niet toegestaan om op</a:t>
            </a:r>
            <a:r>
              <a:rPr lang="nl-NL" baseline="0" noProof="0" dirty="0"/>
              <a:t> hoogte uit- een werkbak te stappen. </a:t>
            </a:r>
          </a:p>
          <a:p>
            <a:r>
              <a:rPr lang="nl-NL" baseline="0" noProof="0" dirty="0"/>
              <a:t>Het is ook niet toegestaan een hoogwerker te gebruiken als goederenlift of hefwerktuig.</a:t>
            </a:r>
          </a:p>
          <a:p>
            <a:r>
              <a:rPr lang="nl-NL" baseline="0" noProof="0" dirty="0"/>
              <a:t>Alleen in heel uitzonderlijke gevallen als het echt niet anders kan en de (rest)risico’s goed zijn onderbouwd in een </a:t>
            </a:r>
            <a:r>
              <a:rPr lang="nl-NL" baseline="0" noProof="0" dirty="0" err="1"/>
              <a:t>TaakRisicoAnalyse</a:t>
            </a:r>
            <a:r>
              <a:rPr lang="nl-NL" baseline="0" noProof="0" dirty="0"/>
              <a:t> (TRA) zijn hierop uitzonderingen mogelijk. In zo’n geval is het altijd verstandig een veiligheidskundige in te schakelen.</a:t>
            </a:r>
            <a:endParaRPr lang="nl-NL" noProof="0" dirty="0"/>
          </a:p>
          <a:p>
            <a:endParaRPr lang="nl-NL" noProof="0" dirty="0"/>
          </a:p>
          <a:p>
            <a:r>
              <a:rPr lang="nl-NL" noProof="0" dirty="0"/>
              <a:t>Hoe weet je dat het windkracht 6 of hoger is? </a:t>
            </a:r>
          </a:p>
          <a:p>
            <a:endParaRPr lang="nl-NL" noProof="0" dirty="0"/>
          </a:p>
          <a:p>
            <a:r>
              <a:rPr lang="nl-NL" noProof="0" dirty="0"/>
              <a:t>Bij windkracht 5 zwaaien kleine bomen heen en weer.</a:t>
            </a:r>
          </a:p>
          <a:p>
            <a:r>
              <a:rPr lang="nl-NL" noProof="0" dirty="0"/>
              <a:t>Bij windkracht 6</a:t>
            </a:r>
            <a:r>
              <a:rPr lang="nl-NL" baseline="0" noProof="0" dirty="0"/>
              <a:t> zijn grote takken in beweging, hoor je gefluit en de paraplu is moeilijk hanteerbaar. </a:t>
            </a:r>
          </a:p>
          <a:p>
            <a:r>
              <a:rPr lang="nl-NL" baseline="0" noProof="0" dirty="0"/>
              <a:t>Bij windkracht 7 zijn hele bomen in beweging en wordt lopen tegen de wind in moeilijk.</a:t>
            </a:r>
            <a:endParaRPr lang="nl-NL" noProof="0"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12</a:t>
            </a:fld>
            <a:endParaRPr lang="nl-NL"/>
          </a:p>
        </p:txBody>
      </p:sp>
    </p:spTree>
    <p:extLst>
      <p:ext uri="{BB962C8B-B14F-4D97-AF65-F5344CB8AC3E}">
        <p14:creationId xmlns:p14="http://schemas.microsoft.com/office/powerpoint/2010/main" val="188987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1736858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12096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71246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a:t>Benadruk het</a:t>
            </a:r>
            <a:r>
              <a:rPr lang="nl-NL" u="none" baseline="0" dirty="0"/>
              <a:t> belang van informatie delen van de mensen op de werkvloer met de leidinggevende tot aan de top. </a:t>
            </a:r>
            <a:br>
              <a:rPr lang="nl-NL" u="none" baseline="0" dirty="0"/>
            </a:br>
            <a:r>
              <a:rPr lang="nl-NL" u="none" baseline="0" dirty="0"/>
              <a:t>Als de leidinggevende niet weet dat er iets mis is, wordt het probleem niet opgelost. En dat geldt tot aan degene die de beslissingen neemt.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14408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a:t>
            </a:r>
            <a:r>
              <a:rPr lang="nl-NL" baseline="0" dirty="0"/>
              <a:t> het werken met een hoogwerker kunnen serieuze ongevallen plaatsvinden. Dit krantenartikel laat dit al zien. </a:t>
            </a:r>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3</a:t>
            </a:fld>
            <a:endParaRPr lang="nl-NL"/>
          </a:p>
        </p:txBody>
      </p:sp>
    </p:spTree>
    <p:extLst>
      <p:ext uri="{BB962C8B-B14F-4D97-AF65-F5344CB8AC3E}">
        <p14:creationId xmlns:p14="http://schemas.microsoft.com/office/powerpoint/2010/main" val="73556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Deze </a:t>
            </a:r>
            <a:r>
              <a:rPr lang="nl-NL" dirty="0" err="1"/>
              <a:t>toolbox</a:t>
            </a:r>
            <a:r>
              <a:rPr lang="nl-NL" dirty="0"/>
              <a:t> gaat over de hoogwerker. We beginnen met de risico’s van de hoogwerker en ongevallen die ermee gebeuren. Daarna vertel ik hoe je veilig werkt met de hoogwerker. Aan het einde van de </a:t>
            </a:r>
            <a:r>
              <a:rPr lang="nl-NL" dirty="0" err="1"/>
              <a:t>toolbox</a:t>
            </a:r>
            <a:r>
              <a:rPr lang="nl-NL" dirty="0"/>
              <a:t> gaan we samen in gesprek over wat we beter kunnen doen.</a:t>
            </a:r>
          </a:p>
          <a:p>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4</a:t>
            </a:fld>
            <a:endParaRPr lang="nl-NL"/>
          </a:p>
        </p:txBody>
      </p:sp>
    </p:spTree>
    <p:extLst>
      <p:ext uri="{BB962C8B-B14F-4D97-AF65-F5344CB8AC3E}">
        <p14:creationId xmlns:p14="http://schemas.microsoft.com/office/powerpoint/2010/main" val="95151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verschillende soorten hoogwerkers, waaronder de schaarhoogwerker, de hoogwerker met een </a:t>
            </a:r>
            <a:r>
              <a:rPr lang="nl-NL" dirty="0" err="1"/>
              <a:t>knikarm</a:t>
            </a:r>
            <a:r>
              <a:rPr lang="nl-NL" dirty="0"/>
              <a:t> en de telescoop hoogwerker. Vraag aan de deelnemers welke in uw bedrijf gebruikt worden. </a:t>
            </a:r>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5</a:t>
            </a:fld>
            <a:endParaRPr lang="nl-NL"/>
          </a:p>
        </p:txBody>
      </p:sp>
    </p:spTree>
    <p:extLst>
      <p:ext uri="{BB962C8B-B14F-4D97-AF65-F5344CB8AC3E}">
        <p14:creationId xmlns:p14="http://schemas.microsoft.com/office/powerpoint/2010/main" val="3929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6</a:t>
            </a:fld>
            <a:endParaRPr lang="nl-NL"/>
          </a:p>
        </p:txBody>
      </p:sp>
    </p:spTree>
    <p:extLst>
      <p:ext uri="{BB962C8B-B14F-4D97-AF65-F5344CB8AC3E}">
        <p14:creationId xmlns:p14="http://schemas.microsoft.com/office/powerpoint/2010/main" val="146728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7</a:t>
            </a:fld>
            <a:endParaRPr lang="nl-NL"/>
          </a:p>
        </p:txBody>
      </p:sp>
    </p:spTree>
    <p:extLst>
      <p:ext uri="{BB962C8B-B14F-4D97-AF65-F5344CB8AC3E}">
        <p14:creationId xmlns:p14="http://schemas.microsoft.com/office/powerpoint/2010/main" val="50721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deze vragen met de deelnemers.</a:t>
            </a:r>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8</a:t>
            </a:fld>
            <a:endParaRPr lang="nl-NL"/>
          </a:p>
        </p:txBody>
      </p:sp>
    </p:spTree>
    <p:extLst>
      <p:ext uri="{BB962C8B-B14F-4D97-AF65-F5344CB8AC3E}">
        <p14:creationId xmlns:p14="http://schemas.microsoft.com/office/powerpoint/2010/main" val="202141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9</a:t>
            </a:fld>
            <a:endParaRPr lang="nl-NL"/>
          </a:p>
        </p:txBody>
      </p:sp>
    </p:spTree>
    <p:extLst>
      <p:ext uri="{BB962C8B-B14F-4D97-AF65-F5344CB8AC3E}">
        <p14:creationId xmlns:p14="http://schemas.microsoft.com/office/powerpoint/2010/main" val="129587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10</a:t>
            </a:fld>
            <a:endParaRPr lang="nl-NL"/>
          </a:p>
        </p:txBody>
      </p:sp>
    </p:spTree>
    <p:extLst>
      <p:ext uri="{BB962C8B-B14F-4D97-AF65-F5344CB8AC3E}">
        <p14:creationId xmlns:p14="http://schemas.microsoft.com/office/powerpoint/2010/main" val="847298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TlBebR-Ki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7217" y="1139687"/>
            <a:ext cx="7459902" cy="3343655"/>
          </a:xfrm>
          <a:prstGeom prst="rect">
            <a:avLst/>
          </a:prstGeom>
        </p:spPr>
      </p:pic>
      <p:sp>
        <p:nvSpPr>
          <p:cNvPr id="2" name="Title 1"/>
          <p:cNvSpPr>
            <a:spLocks noGrp="1"/>
          </p:cNvSpPr>
          <p:nvPr>
            <p:ph type="ctrTitle"/>
          </p:nvPr>
        </p:nvSpPr>
        <p:spPr>
          <a:xfrm>
            <a:off x="657224" y="4483342"/>
            <a:ext cx="11128375" cy="609398"/>
          </a:xfrm>
        </p:spPr>
        <p:txBody>
          <a:bodyPr/>
          <a:lstStyle/>
          <a:p>
            <a:r>
              <a:rPr lang="nl-NL" dirty="0" err="1"/>
              <a:t>Toolbox</a:t>
            </a:r>
            <a:r>
              <a:rPr lang="nl-NL" dirty="0"/>
              <a:t> Veilig werken met de hoogwerker</a:t>
            </a:r>
          </a:p>
        </p:txBody>
      </p:sp>
      <p:sp>
        <p:nvSpPr>
          <p:cNvPr id="3" name="Subtitle 2"/>
          <p:cNvSpPr>
            <a:spLocks noGrp="1"/>
          </p:cNvSpPr>
          <p:nvPr>
            <p:ph type="subTitle" idx="1"/>
          </p:nvPr>
        </p:nvSpPr>
        <p:spPr/>
        <p:txBody>
          <a:bodyPr/>
          <a:lstStyle/>
          <a:p>
            <a:r>
              <a:rPr lang="nl-NL" dirty="0"/>
              <a:t>Samen doen we het beter!</a:t>
            </a:r>
          </a:p>
        </p:txBody>
      </p:sp>
    </p:spTree>
    <p:extLst>
      <p:ext uri="{BB962C8B-B14F-4D97-AF65-F5344CB8AC3E}">
        <p14:creationId xmlns:p14="http://schemas.microsoft.com/office/powerpoint/2010/main" val="35603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10</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Veilig werken met een hoogwerker (1)</a:t>
            </a:r>
          </a:p>
        </p:txBody>
      </p:sp>
      <p:sp>
        <p:nvSpPr>
          <p:cNvPr id="10" name="Content Placeholder 2"/>
          <p:cNvSpPr>
            <a:spLocks noGrp="1"/>
          </p:cNvSpPr>
          <p:nvPr>
            <p:ph idx="1"/>
          </p:nvPr>
        </p:nvSpPr>
        <p:spPr>
          <a:xfrm>
            <a:off x="1641564" y="1810655"/>
            <a:ext cx="9253744" cy="3908762"/>
          </a:xfrm>
        </p:spPr>
        <p:txBody>
          <a:bodyPr/>
          <a:lstStyle/>
          <a:p>
            <a:pPr lvl="1"/>
            <a:r>
              <a:rPr lang="nl-NL" dirty="0"/>
              <a:t>Zorg dat je de gebruiksaanwijzing kent</a:t>
            </a:r>
          </a:p>
          <a:p>
            <a:pPr lvl="1"/>
            <a:r>
              <a:rPr lang="nl-NL" dirty="0"/>
              <a:t>De ondergrond moet vlak en stevig zijn</a:t>
            </a:r>
          </a:p>
          <a:p>
            <a:pPr lvl="1"/>
            <a:r>
              <a:rPr lang="nl-NL" dirty="0"/>
              <a:t>Gebruik eventuele stempels op de juiste manier</a:t>
            </a:r>
          </a:p>
          <a:p>
            <a:pPr lvl="1"/>
            <a:r>
              <a:rPr lang="nl-NL" dirty="0"/>
              <a:t>Zorg voor genoeg zicht en houd contact met collega’s </a:t>
            </a:r>
          </a:p>
          <a:p>
            <a:pPr lvl="1"/>
            <a:r>
              <a:rPr lang="nl-NL" dirty="0"/>
              <a:t>Belast de hoogwerker niet zwaarder dan de maximale werklast</a:t>
            </a:r>
          </a:p>
          <a:p>
            <a:pPr lvl="1"/>
            <a:r>
              <a:rPr lang="nl-NL" dirty="0"/>
              <a:t>Zorg dat er geen spullen uit het bakje kunnen vallen </a:t>
            </a:r>
          </a:p>
          <a:p>
            <a:pPr lvl="1"/>
            <a:r>
              <a:rPr lang="nl-NL" dirty="0"/>
              <a:t>Let goed op de omgeving en zet het werkgebied af</a:t>
            </a:r>
          </a:p>
        </p:txBody>
      </p:sp>
    </p:spTree>
    <p:extLst>
      <p:ext uri="{BB962C8B-B14F-4D97-AF65-F5344CB8AC3E}">
        <p14:creationId xmlns:p14="http://schemas.microsoft.com/office/powerpoint/2010/main" val="1333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b="6683"/>
          <a:stretch/>
        </p:blipFill>
        <p:spPr>
          <a:xfrm>
            <a:off x="9269210" y="1495374"/>
            <a:ext cx="2922790" cy="2813156"/>
          </a:xfrm>
          <a:prstGeom prst="rect">
            <a:avLst/>
          </a:prstGeom>
        </p:spPr>
      </p:pic>
      <p:sp>
        <p:nvSpPr>
          <p:cNvPr id="5" name="Tijdelijke aanduiding voor dianummer 4"/>
          <p:cNvSpPr>
            <a:spLocks noGrp="1"/>
          </p:cNvSpPr>
          <p:nvPr>
            <p:ph type="sldNum" sz="quarter" idx="12"/>
          </p:nvPr>
        </p:nvSpPr>
        <p:spPr/>
        <p:txBody>
          <a:bodyPr/>
          <a:lstStyle/>
          <a:p>
            <a:fld id="{AD3EE275-57F9-E044-9D2B-2081833EC56A}" type="slidenum">
              <a:rPr lang="nl-NL" b="0" smtClean="0"/>
              <a:t>11</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Veilig werken met een hoogwerker (2)</a:t>
            </a: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737" y="4947482"/>
            <a:ext cx="3704931" cy="1896957"/>
          </a:xfrm>
          <a:prstGeom prst="rect">
            <a:avLst/>
          </a:prstGeom>
        </p:spPr>
      </p:pic>
      <p:sp>
        <p:nvSpPr>
          <p:cNvPr id="10" name="Content Placeholder 2"/>
          <p:cNvSpPr>
            <a:spLocks noGrp="1"/>
          </p:cNvSpPr>
          <p:nvPr>
            <p:ph idx="1"/>
          </p:nvPr>
        </p:nvSpPr>
        <p:spPr>
          <a:xfrm>
            <a:off x="1641564" y="1810655"/>
            <a:ext cx="7334270" cy="3247043"/>
          </a:xfrm>
        </p:spPr>
        <p:txBody>
          <a:bodyPr/>
          <a:lstStyle/>
          <a:p>
            <a:pPr lvl="1"/>
            <a:r>
              <a:rPr lang="nl-NL" dirty="0"/>
              <a:t>Pas op voor elektriciteitsleidingen</a:t>
            </a:r>
          </a:p>
          <a:p>
            <a:pPr lvl="1"/>
            <a:r>
              <a:rPr lang="nl-NL" dirty="0"/>
              <a:t>Zorg dat overheaddeuren of bovenloopkranen in de buurt zijn uitgeschakeld</a:t>
            </a:r>
          </a:p>
          <a:p>
            <a:pPr lvl="1"/>
            <a:r>
              <a:rPr lang="nl-NL" dirty="0"/>
              <a:t>Houd je mobiele telefoon bij de hand voor als je hulp nodig hebt</a:t>
            </a:r>
          </a:p>
          <a:p>
            <a:pPr lvl="1"/>
            <a:r>
              <a:rPr lang="nl-NL" dirty="0"/>
              <a:t>Gebruik de valbescherming volgens de gebruiksaanwijzing van de hoogwerker.</a:t>
            </a:r>
          </a:p>
        </p:txBody>
      </p:sp>
    </p:spTree>
    <p:extLst>
      <p:ext uri="{BB962C8B-B14F-4D97-AF65-F5344CB8AC3E}">
        <p14:creationId xmlns:p14="http://schemas.microsoft.com/office/powerpoint/2010/main" val="58809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12</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Veilig werken met een hoogwerker (3)</a:t>
            </a:r>
          </a:p>
        </p:txBody>
      </p:sp>
      <p:sp>
        <p:nvSpPr>
          <p:cNvPr id="10" name="Content Placeholder 2"/>
          <p:cNvSpPr>
            <a:spLocks noGrp="1"/>
          </p:cNvSpPr>
          <p:nvPr>
            <p:ph idx="1"/>
          </p:nvPr>
        </p:nvSpPr>
        <p:spPr>
          <a:xfrm>
            <a:off x="1641564" y="1810655"/>
            <a:ext cx="9253744" cy="2385268"/>
          </a:xfrm>
        </p:spPr>
        <p:txBody>
          <a:bodyPr/>
          <a:lstStyle/>
          <a:p>
            <a:pPr lvl="1"/>
            <a:r>
              <a:rPr lang="nl-NL" dirty="0"/>
              <a:t>Gebruik een hoogwerker nooit als personenlift, goederenlift of hefwerktuig</a:t>
            </a:r>
          </a:p>
          <a:p>
            <a:pPr lvl="1"/>
            <a:r>
              <a:rPr lang="nl-NL" dirty="0"/>
              <a:t>Rijd niet als de hoogwerker omhoog staat</a:t>
            </a:r>
          </a:p>
          <a:p>
            <a:pPr lvl="1"/>
            <a:r>
              <a:rPr lang="nl-NL" dirty="0"/>
              <a:t>Werk niet bij windkracht 6 of hoger </a:t>
            </a:r>
          </a:p>
          <a:p>
            <a:pPr lvl="1"/>
            <a:r>
              <a:rPr lang="nl-NL" dirty="0"/>
              <a:t>Werk niet bij onweer</a:t>
            </a:r>
            <a:endParaRPr lang="nl-NL" sz="2000" dirty="0"/>
          </a:p>
        </p:txBody>
      </p:sp>
    </p:spTree>
    <p:extLst>
      <p:ext uri="{BB962C8B-B14F-4D97-AF65-F5344CB8AC3E}">
        <p14:creationId xmlns:p14="http://schemas.microsoft.com/office/powerpoint/2010/main" val="199426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10126366"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p>
          <a:p>
            <a:pPr lvl="1"/>
            <a:endParaRPr lang="nl-NL" dirty="0"/>
          </a:p>
          <a:p>
            <a:pPr lvl="1"/>
            <a:r>
              <a:rPr lang="nl-NL" dirty="0"/>
              <a:t>Hebben jullie vragen over wat je moet doen als het misgaat?</a:t>
            </a:r>
          </a:p>
          <a:p>
            <a:pPr lvl="1"/>
            <a:r>
              <a:rPr lang="nl-NL" dirty="0"/>
              <a:t>Zijn er in jullie werk zaken die 100% veilig werken onmogelijk maken?</a:t>
            </a:r>
          </a:p>
        </p:txBody>
      </p:sp>
      <p:sp>
        <p:nvSpPr>
          <p:cNvPr id="5" name="Tijdelijke aanduiding voor dianummer 4"/>
          <p:cNvSpPr>
            <a:spLocks noGrp="1"/>
          </p:cNvSpPr>
          <p:nvPr>
            <p:ph type="sldNum" sz="quarter" idx="12"/>
          </p:nvPr>
        </p:nvSpPr>
        <p:spPr/>
        <p:txBody>
          <a:bodyPr/>
          <a:lstStyle/>
          <a:p>
            <a:fld id="{AD6BCF77-3B20-4D4A-83E1-E3DF06597599}" type="slidenum">
              <a:rPr lang="nl-NL" b="0" smtClean="0"/>
              <a:t>13</a:t>
            </a:fld>
            <a:endParaRPr lang="nl-NL" b="0" dirty="0"/>
          </a:p>
        </p:txBody>
      </p:sp>
    </p:spTree>
    <p:extLst>
      <p:ext uri="{BB962C8B-B14F-4D97-AF65-F5344CB8AC3E}">
        <p14:creationId xmlns:p14="http://schemas.microsoft.com/office/powerpoint/2010/main" val="178381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7159" y="0"/>
            <a:ext cx="2714979" cy="2261518"/>
          </a:xfrm>
          <a:prstGeom prst="rect">
            <a:avLst/>
          </a:prstGeom>
        </p:spPr>
      </p:pic>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b="0" smtClean="0"/>
              <a:t>14</a:t>
            </a:fld>
            <a:endParaRPr lang="nl-NL" b="0" dirty="0"/>
          </a:p>
        </p:txBody>
      </p:sp>
      <p:sp>
        <p:nvSpPr>
          <p:cNvPr id="8" name="Content Placeholder 2"/>
          <p:cNvSpPr>
            <a:spLocks noGrp="1"/>
          </p:cNvSpPr>
          <p:nvPr>
            <p:ph idx="1"/>
          </p:nvPr>
        </p:nvSpPr>
        <p:spPr>
          <a:xfrm>
            <a:off x="1641564" y="1810655"/>
            <a:ext cx="8569236" cy="861774"/>
          </a:xfrm>
        </p:spPr>
        <p:txBody>
          <a:bodyPr/>
          <a:lstStyle/>
          <a:p>
            <a:r>
              <a:rPr lang="nl-NL" dirty="0"/>
              <a:t>Geef voorbeelden van wat kun je zelf kunt doen om gevaarlijke situaties met een hoogwerker te voorkomen</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974" y="3384010"/>
            <a:ext cx="4649461" cy="3473990"/>
          </a:xfrm>
          <a:prstGeom prst="rect">
            <a:avLst/>
          </a:prstGeom>
        </p:spPr>
      </p:pic>
    </p:spTree>
    <p:extLst>
      <p:ext uri="{BB962C8B-B14F-4D97-AF65-F5344CB8AC3E}">
        <p14:creationId xmlns:p14="http://schemas.microsoft.com/office/powerpoint/2010/main" val="64263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Afspraken maken over veilig werken</a:t>
            </a:r>
          </a:p>
        </p:txBody>
      </p:sp>
      <p:sp>
        <p:nvSpPr>
          <p:cNvPr id="3" name="Content Placeholder 2"/>
          <p:cNvSpPr>
            <a:spLocks noGrp="1"/>
          </p:cNvSpPr>
          <p:nvPr>
            <p:ph idx="1"/>
          </p:nvPr>
        </p:nvSpPr>
        <p:spPr>
          <a:xfrm>
            <a:off x="1641564" y="1810655"/>
            <a:ext cx="9721850" cy="3785652"/>
          </a:xfrm>
        </p:spPr>
        <p:txBody>
          <a:bodyPr/>
          <a:lstStyle/>
          <a:p>
            <a:pPr lvl="1"/>
            <a:r>
              <a:rPr lang="nl-NL" dirty="0"/>
              <a:t>Met jezelf: wat ga je er zelf aan doen?</a:t>
            </a:r>
          </a:p>
          <a:p>
            <a:pPr lvl="1"/>
            <a:r>
              <a:rPr lang="nl-NL" dirty="0"/>
              <a:t>Met elkaar: help elkaar om op de juiste manier te werken!</a:t>
            </a:r>
          </a:p>
          <a:p>
            <a:pPr lvl="1"/>
            <a:r>
              <a:rPr lang="nl-NL" dirty="0"/>
              <a:t>Op de locatie: </a:t>
            </a:r>
          </a:p>
          <a:p>
            <a:pPr lvl="2"/>
            <a:r>
              <a:rPr lang="nl-NL" dirty="0"/>
              <a:t>Praat in elk werkoverleg over veilig werken met hoogwerkers</a:t>
            </a:r>
          </a:p>
          <a:p>
            <a:pPr lvl="2"/>
            <a:r>
              <a:rPr lang="nl-NL" dirty="0"/>
              <a:t>Verzamel voorbeelden van wat goed gaat en wat minder goed gaat </a:t>
            </a:r>
          </a:p>
          <a:p>
            <a:pPr lvl="1"/>
            <a:r>
              <a:rPr lang="nl-NL" dirty="0"/>
              <a:t>In het bedrijf: vraag om hulpmiddelen, informatie en training</a:t>
            </a:r>
          </a:p>
          <a:p>
            <a:pPr lvl="1"/>
            <a:r>
              <a:rPr lang="nl-NL" dirty="0"/>
              <a:t>We maken een nieuwe afspraak om het resultaat van onze afspraken te bespreken</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b="0" dirty="0"/>
              <a:t>15</a:t>
            </a:r>
          </a:p>
        </p:txBody>
      </p:sp>
    </p:spTree>
    <p:extLst>
      <p:ext uri="{BB962C8B-B14F-4D97-AF65-F5344CB8AC3E}">
        <p14:creationId xmlns:p14="http://schemas.microsoft.com/office/powerpoint/2010/main" val="21112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a:solidFill>
                  <a:srgbClr val="01AEC3"/>
                </a:solidFill>
              </a:rPr>
              <a:t>Dankjewel voor 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a:solidFill>
                  <a:srgbClr val="00454F"/>
                </a:solidFill>
              </a:rPr>
              <a:t>Samen doen we het beter!</a:t>
            </a:r>
          </a:p>
          <a:p>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b="0" smtClean="0"/>
              <a:t>16</a:t>
            </a:fld>
            <a:endParaRPr lang="nl-NL" b="0" dirty="0"/>
          </a:p>
        </p:txBody>
      </p:sp>
    </p:spTree>
    <p:extLst>
      <p:ext uri="{BB962C8B-B14F-4D97-AF65-F5344CB8AC3E}">
        <p14:creationId xmlns:p14="http://schemas.microsoft.com/office/powerpoint/2010/main" val="10805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980" t="2034" r="1600" b="2684"/>
          <a:stretch/>
        </p:blipFill>
        <p:spPr>
          <a:xfrm>
            <a:off x="4695987" y="2820692"/>
            <a:ext cx="5827363" cy="3022169"/>
          </a:xfrm>
          <a:prstGeom prst="rect">
            <a:avLst/>
          </a:prstGeom>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l="9034" r="7948"/>
          <a:stretch/>
        </p:blipFill>
        <p:spPr>
          <a:xfrm>
            <a:off x="10114220" y="957107"/>
            <a:ext cx="1890794" cy="3541986"/>
          </a:xfrm>
          <a:prstGeom prst="rect">
            <a:avLst/>
          </a:prstGeom>
        </p:spPr>
      </p:pic>
      <p:sp>
        <p:nvSpPr>
          <p:cNvPr id="5" name="Tijdelijke aanduiding voor dianummer 4"/>
          <p:cNvSpPr>
            <a:spLocks noGrp="1"/>
          </p:cNvSpPr>
          <p:nvPr>
            <p:ph type="sldNum" sz="quarter" idx="12"/>
          </p:nvPr>
        </p:nvSpPr>
        <p:spPr/>
        <p:txBody>
          <a:bodyPr/>
          <a:lstStyle/>
          <a:p>
            <a:fld id="{AD3EE275-57F9-E044-9D2B-2081833EC56A}" type="slidenum">
              <a:rPr lang="nl-NL" b="0" smtClean="0"/>
              <a:t>2</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Cijfers en ongevallen</a:t>
            </a:r>
          </a:p>
        </p:txBody>
      </p:sp>
      <p:sp>
        <p:nvSpPr>
          <p:cNvPr id="10" name="Content Placeholder 2"/>
          <p:cNvSpPr>
            <a:spLocks noGrp="1"/>
          </p:cNvSpPr>
          <p:nvPr>
            <p:ph idx="1"/>
          </p:nvPr>
        </p:nvSpPr>
        <p:spPr>
          <a:xfrm>
            <a:off x="1641564" y="1810655"/>
            <a:ext cx="9721850" cy="2970044"/>
          </a:xfrm>
        </p:spPr>
        <p:txBody>
          <a:bodyPr/>
          <a:lstStyle/>
          <a:p>
            <a:r>
              <a:rPr lang="nl-NL" dirty="0"/>
              <a:t>Er raken jaarlijks vele gebruikers van hoogwerkers (dodelijk) gewond door:</a:t>
            </a:r>
          </a:p>
          <a:p>
            <a:pPr lvl="1"/>
            <a:r>
              <a:rPr lang="nl-NL" dirty="0"/>
              <a:t>Elektrocutie</a:t>
            </a:r>
          </a:p>
          <a:p>
            <a:pPr lvl="1"/>
            <a:r>
              <a:rPr lang="nl-NL" dirty="0"/>
              <a:t>Kantelen</a:t>
            </a:r>
          </a:p>
          <a:p>
            <a:pPr lvl="1"/>
            <a:r>
              <a:rPr lang="nl-NL" dirty="0"/>
              <a:t>Beknelling</a:t>
            </a:r>
          </a:p>
          <a:p>
            <a:pPr lvl="1"/>
            <a:r>
              <a:rPr lang="nl-NL" dirty="0"/>
              <a:t>Vallen van hoogte</a:t>
            </a:r>
          </a:p>
        </p:txBody>
      </p:sp>
    </p:spTree>
    <p:extLst>
      <p:ext uri="{BB962C8B-B14F-4D97-AF65-F5344CB8AC3E}">
        <p14:creationId xmlns:p14="http://schemas.microsoft.com/office/powerpoint/2010/main" val="171975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3</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Ongevallen</a:t>
            </a:r>
          </a:p>
        </p:txBody>
      </p:sp>
      <p:sp>
        <p:nvSpPr>
          <p:cNvPr id="10" name="Content Placeholder 2"/>
          <p:cNvSpPr>
            <a:spLocks noGrp="1"/>
          </p:cNvSpPr>
          <p:nvPr>
            <p:ph idx="1"/>
          </p:nvPr>
        </p:nvSpPr>
        <p:spPr>
          <a:xfrm>
            <a:off x="1641564" y="1810655"/>
            <a:ext cx="9721850" cy="3170099"/>
          </a:xfrm>
        </p:spPr>
        <p:txBody>
          <a:bodyPr/>
          <a:lstStyle/>
          <a:p>
            <a:r>
              <a:rPr lang="nl-NL" altLang="nl-NL" dirty="0"/>
              <a:t>Uit de krant: ‘Gewond na val uit hoogwerker’ </a:t>
            </a:r>
          </a:p>
          <a:p>
            <a:r>
              <a:rPr lang="nl-NL" altLang="nl-NL" i="1" dirty="0"/>
              <a:t>In een loods in aanbouw is donderdagochtend iemand uit een hoogwerker gevallen en gewond geraakt. De verwondingen bleken dusdanig ernstig dat een mobiel medisch team werd ingevlogen met een traumaheli. Twee ambulances waren reeds ter plaatse om het slachtoffer te behandelen. Het ongeval wordt onderzocht door de Inspectie SZW.</a:t>
            </a:r>
          </a:p>
        </p:txBody>
      </p:sp>
    </p:spTree>
    <p:extLst>
      <p:ext uri="{BB962C8B-B14F-4D97-AF65-F5344CB8AC3E}">
        <p14:creationId xmlns:p14="http://schemas.microsoft.com/office/powerpoint/2010/main" val="193746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4</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Inhoud</a:t>
            </a:r>
          </a:p>
        </p:txBody>
      </p:sp>
      <p:sp>
        <p:nvSpPr>
          <p:cNvPr id="10" name="Content Placeholder 2"/>
          <p:cNvSpPr>
            <a:spLocks noGrp="1"/>
          </p:cNvSpPr>
          <p:nvPr>
            <p:ph idx="1"/>
          </p:nvPr>
        </p:nvSpPr>
        <p:spPr>
          <a:xfrm>
            <a:off x="1641564" y="1810655"/>
            <a:ext cx="10515600" cy="3477875"/>
          </a:xfrm>
        </p:spPr>
        <p:txBody>
          <a:bodyPr/>
          <a:lstStyle/>
          <a:p>
            <a:pPr lvl="1"/>
            <a:r>
              <a:rPr lang="nl-NL" dirty="0"/>
              <a:t>Over de hoogwerker</a:t>
            </a:r>
          </a:p>
          <a:p>
            <a:pPr lvl="1"/>
            <a:r>
              <a:rPr lang="nl-NL" dirty="0"/>
              <a:t>De risico’s</a:t>
            </a:r>
          </a:p>
          <a:p>
            <a:pPr lvl="1"/>
            <a:r>
              <a:rPr lang="en-US" dirty="0" err="1"/>
              <a:t>Ongevallen</a:t>
            </a:r>
            <a:endParaRPr lang="nl-NL" dirty="0"/>
          </a:p>
          <a:p>
            <a:pPr lvl="1"/>
            <a:r>
              <a:rPr lang="nl-NL" dirty="0"/>
              <a:t>Hoe werk je veilig?</a:t>
            </a:r>
          </a:p>
          <a:p>
            <a:pPr lvl="1"/>
            <a:r>
              <a:rPr lang="nl-NL" dirty="0"/>
              <a:t>Wat kun we beter doen? </a:t>
            </a:r>
          </a:p>
          <a:p>
            <a:pPr lvl="1"/>
            <a:r>
              <a:rPr lang="nl-NL" dirty="0"/>
              <a:t>Wat kun je zelf doen?</a:t>
            </a:r>
          </a:p>
          <a:p>
            <a:pPr lvl="1"/>
            <a:r>
              <a:rPr lang="nl-NL" dirty="0"/>
              <a:t>Afspraken maken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021" y="0"/>
            <a:ext cx="2630629" cy="3952100"/>
          </a:xfrm>
          <a:prstGeom prst="rect">
            <a:avLst/>
          </a:prstGeom>
        </p:spPr>
      </p:pic>
    </p:spTree>
    <p:extLst>
      <p:ext uri="{BB962C8B-B14F-4D97-AF65-F5344CB8AC3E}">
        <p14:creationId xmlns:p14="http://schemas.microsoft.com/office/powerpoint/2010/main" val="172844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5</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Over de hoogwerker</a:t>
            </a:r>
          </a:p>
        </p:txBody>
      </p:sp>
      <p:sp>
        <p:nvSpPr>
          <p:cNvPr id="10" name="Content Placeholder 2"/>
          <p:cNvSpPr>
            <a:spLocks noGrp="1"/>
          </p:cNvSpPr>
          <p:nvPr>
            <p:ph idx="1"/>
          </p:nvPr>
        </p:nvSpPr>
        <p:spPr>
          <a:xfrm>
            <a:off x="1641564" y="1810655"/>
            <a:ext cx="10515600" cy="3046988"/>
          </a:xfrm>
        </p:spPr>
        <p:txBody>
          <a:bodyPr/>
          <a:lstStyle/>
          <a:p>
            <a:r>
              <a:rPr lang="nl-NL" dirty="0"/>
              <a:t>Er zijn verschillende soorten hoogwerkers:</a:t>
            </a:r>
          </a:p>
          <a:p>
            <a:pPr lvl="1"/>
            <a:r>
              <a:rPr lang="nl-NL" dirty="0"/>
              <a:t>Schaarhoogwerker </a:t>
            </a:r>
          </a:p>
          <a:p>
            <a:pPr lvl="1"/>
            <a:r>
              <a:rPr lang="nl-NL" dirty="0" err="1"/>
              <a:t>Knikarmhoogwerker</a:t>
            </a:r>
            <a:r>
              <a:rPr lang="nl-NL" dirty="0"/>
              <a:t> </a:t>
            </a:r>
          </a:p>
          <a:p>
            <a:pPr lvl="1"/>
            <a:r>
              <a:rPr lang="nl-NL" dirty="0"/>
              <a:t>Telescoophoogwerker</a:t>
            </a:r>
          </a:p>
          <a:p>
            <a:pPr lvl="1"/>
            <a:endParaRPr lang="nl-NL" dirty="0"/>
          </a:p>
          <a:p>
            <a:pPr lvl="1" indent="0">
              <a:buNone/>
            </a:pPr>
            <a:r>
              <a:rPr lang="nl-NL" i="1" dirty="0"/>
              <a:t>Welke worden in ons bedrijf gebruikt?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206" y="404952"/>
            <a:ext cx="1745182" cy="1745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7273" y="2311745"/>
            <a:ext cx="1323048" cy="182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1725" y="4289425"/>
            <a:ext cx="22193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75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6</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De risico’s (1)</a:t>
            </a:r>
          </a:p>
        </p:txBody>
      </p:sp>
      <p:sp>
        <p:nvSpPr>
          <p:cNvPr id="10" name="Content Placeholder 2"/>
          <p:cNvSpPr>
            <a:spLocks noGrp="1"/>
          </p:cNvSpPr>
          <p:nvPr>
            <p:ph idx="1"/>
          </p:nvPr>
        </p:nvSpPr>
        <p:spPr>
          <a:xfrm>
            <a:off x="1641564" y="1810655"/>
            <a:ext cx="10515600" cy="2723823"/>
          </a:xfrm>
        </p:spPr>
        <p:txBody>
          <a:bodyPr/>
          <a:lstStyle/>
          <a:p>
            <a:pPr lvl="1"/>
            <a:r>
              <a:rPr lang="nl-NL" dirty="0"/>
              <a:t>Elektrocutie door:</a:t>
            </a:r>
          </a:p>
          <a:p>
            <a:pPr lvl="2"/>
            <a:r>
              <a:rPr lang="nl-NL" dirty="0"/>
              <a:t>Raken van elektriciteitskabels</a:t>
            </a:r>
          </a:p>
          <a:p>
            <a:pPr lvl="1"/>
            <a:r>
              <a:rPr lang="en-US" dirty="0" err="1"/>
              <a:t>Kantelen</a:t>
            </a:r>
            <a:r>
              <a:rPr lang="en-US" dirty="0"/>
              <a:t> door:</a:t>
            </a:r>
          </a:p>
          <a:p>
            <a:pPr lvl="2"/>
            <a:r>
              <a:rPr lang="nl-NL" dirty="0"/>
              <a:t>Verkeerd afstempelen</a:t>
            </a:r>
          </a:p>
          <a:p>
            <a:pPr lvl="2"/>
            <a:r>
              <a:rPr lang="nl-NL" dirty="0"/>
              <a:t>Voorwerpen op de vloer</a:t>
            </a:r>
          </a:p>
          <a:p>
            <a:pPr lvl="2"/>
            <a:r>
              <a:rPr lang="nl-NL" dirty="0"/>
              <a:t>Teveel gewicht in het bakje</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224" y="1810655"/>
            <a:ext cx="3268751" cy="4153006"/>
          </a:xfrm>
          <a:prstGeom prst="rect">
            <a:avLst/>
          </a:prstGeom>
        </p:spPr>
      </p:pic>
    </p:spTree>
    <p:extLst>
      <p:ext uri="{BB962C8B-B14F-4D97-AF65-F5344CB8AC3E}">
        <p14:creationId xmlns:p14="http://schemas.microsoft.com/office/powerpoint/2010/main" val="116077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7</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De risico’s (2)</a:t>
            </a:r>
          </a:p>
        </p:txBody>
      </p:sp>
      <p:sp>
        <p:nvSpPr>
          <p:cNvPr id="10" name="Content Placeholder 2"/>
          <p:cNvSpPr>
            <a:spLocks noGrp="1"/>
          </p:cNvSpPr>
          <p:nvPr>
            <p:ph idx="1"/>
          </p:nvPr>
        </p:nvSpPr>
        <p:spPr>
          <a:xfrm>
            <a:off x="1641564" y="1810655"/>
            <a:ext cx="5419322" cy="4355038"/>
          </a:xfrm>
        </p:spPr>
        <p:txBody>
          <a:bodyPr/>
          <a:lstStyle/>
          <a:p>
            <a:pPr lvl="1"/>
            <a:r>
              <a:rPr lang="nl-NL" dirty="0"/>
              <a:t>Vallen van hoogte door:</a:t>
            </a:r>
          </a:p>
          <a:p>
            <a:pPr lvl="2"/>
            <a:r>
              <a:rPr lang="nl-NL" dirty="0"/>
              <a:t>Buiten het bakje willen werken of te ver reiken</a:t>
            </a:r>
          </a:p>
          <a:p>
            <a:pPr lvl="2"/>
            <a:r>
              <a:rPr lang="nl-NL" dirty="0"/>
              <a:t>Geen valgordel dragen</a:t>
            </a:r>
          </a:p>
          <a:p>
            <a:pPr lvl="1"/>
            <a:r>
              <a:rPr lang="nl-NL" dirty="0"/>
              <a:t>Beknelling door:</a:t>
            </a:r>
          </a:p>
          <a:p>
            <a:pPr lvl="2"/>
            <a:r>
              <a:rPr lang="nl-NL" dirty="0"/>
              <a:t>Reiken buiten het bakje</a:t>
            </a:r>
          </a:p>
          <a:p>
            <a:pPr lvl="2"/>
            <a:r>
              <a:rPr lang="nl-NL" dirty="0"/>
              <a:t>Met bakje tegen balk botsen</a:t>
            </a:r>
          </a:p>
          <a:p>
            <a:pPr lvl="2"/>
            <a:r>
              <a:rPr lang="nl-NL" dirty="0"/>
              <a:t>Geen rekening houden met bovenloopkranen of overheaddeur</a:t>
            </a:r>
          </a:p>
          <a:p>
            <a:pPr lvl="2"/>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886" y="493985"/>
            <a:ext cx="4374369" cy="5689571"/>
          </a:xfrm>
          <a:prstGeom prst="rect">
            <a:avLst/>
          </a:prstGeom>
        </p:spPr>
      </p:pic>
    </p:spTree>
    <p:extLst>
      <p:ext uri="{BB962C8B-B14F-4D97-AF65-F5344CB8AC3E}">
        <p14:creationId xmlns:p14="http://schemas.microsoft.com/office/powerpoint/2010/main" val="114832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8</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Ongevallen</a:t>
            </a:r>
          </a:p>
        </p:txBody>
      </p:sp>
      <p:sp>
        <p:nvSpPr>
          <p:cNvPr id="10" name="Content Placeholder 2"/>
          <p:cNvSpPr>
            <a:spLocks noGrp="1"/>
          </p:cNvSpPr>
          <p:nvPr>
            <p:ph idx="1"/>
          </p:nvPr>
        </p:nvSpPr>
        <p:spPr>
          <a:xfrm>
            <a:off x="1641564" y="1810655"/>
            <a:ext cx="9253744" cy="2754600"/>
          </a:xfrm>
        </p:spPr>
        <p:txBody>
          <a:bodyPr/>
          <a:lstStyle/>
          <a:p>
            <a:pPr lvl="1"/>
            <a:r>
              <a:rPr lang="nl-NL" dirty="0"/>
              <a:t>Hebben jullie voorbeelden van ongevallen of bijna-ongevallen met een hoogwerker?</a:t>
            </a:r>
          </a:p>
          <a:p>
            <a:pPr lvl="1"/>
            <a:r>
              <a:rPr lang="nl-NL" dirty="0"/>
              <a:t>Wat was de oorzaak?</a:t>
            </a:r>
          </a:p>
          <a:p>
            <a:pPr lvl="1"/>
            <a:r>
              <a:rPr lang="nl-NL" dirty="0"/>
              <a:t>Zou dat jou ook kunnen overkomen/zou dat hier ook kunnen gebeuren?</a:t>
            </a:r>
          </a:p>
          <a:p>
            <a:pPr lvl="2"/>
            <a:endParaRPr lang="nl-NL" dirty="0"/>
          </a:p>
        </p:txBody>
      </p:sp>
    </p:spTree>
    <p:extLst>
      <p:ext uri="{BB962C8B-B14F-4D97-AF65-F5344CB8AC3E}">
        <p14:creationId xmlns:p14="http://schemas.microsoft.com/office/powerpoint/2010/main" val="132819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b="0" smtClean="0"/>
              <a:t>9</a:t>
            </a:fld>
            <a:endParaRPr lang="nl-NL" b="0" dirty="0"/>
          </a:p>
        </p:txBody>
      </p:sp>
      <p:sp>
        <p:nvSpPr>
          <p:cNvPr id="9" name="Title 1"/>
          <p:cNvSpPr>
            <a:spLocks noGrp="1"/>
          </p:cNvSpPr>
          <p:nvPr>
            <p:ph type="title"/>
          </p:nvPr>
        </p:nvSpPr>
        <p:spPr>
          <a:xfrm>
            <a:off x="1641564" y="800100"/>
            <a:ext cx="9721850" cy="609398"/>
          </a:xfrm>
        </p:spPr>
        <p:txBody>
          <a:bodyPr/>
          <a:lstStyle/>
          <a:p>
            <a:r>
              <a:rPr lang="nl-NL" dirty="0"/>
              <a:t>Eisen aan werken met een hoogwerker</a:t>
            </a:r>
          </a:p>
        </p:txBody>
      </p:sp>
      <p:sp>
        <p:nvSpPr>
          <p:cNvPr id="10" name="Content Placeholder 2"/>
          <p:cNvSpPr>
            <a:spLocks noGrp="1"/>
          </p:cNvSpPr>
          <p:nvPr>
            <p:ph idx="1"/>
          </p:nvPr>
        </p:nvSpPr>
        <p:spPr>
          <a:xfrm>
            <a:off x="1641564" y="1810655"/>
            <a:ext cx="9253744" cy="2816156"/>
          </a:xfrm>
        </p:spPr>
        <p:txBody>
          <a:bodyPr/>
          <a:lstStyle/>
          <a:p>
            <a:pPr lvl="1"/>
            <a:r>
              <a:rPr lang="nl-NL" dirty="0"/>
              <a:t>De hoogwerker moet in goede staat zijn</a:t>
            </a:r>
          </a:p>
          <a:p>
            <a:pPr lvl="1"/>
            <a:r>
              <a:rPr lang="nl-NL" dirty="0"/>
              <a:t>De hoogwerker moet gekeurd zijn</a:t>
            </a:r>
          </a:p>
          <a:p>
            <a:pPr lvl="1"/>
            <a:r>
              <a:rPr lang="nl-NL" dirty="0"/>
              <a:t>Je 18 jaar of ouder zijn om een hoogwerker te bedienen én hiervoor een opleiding krijgen</a:t>
            </a:r>
          </a:p>
          <a:p>
            <a:pPr lvl="1"/>
            <a:r>
              <a:rPr lang="nl-NL" dirty="0"/>
              <a:t>Bij werkzaamheden in de petrochemie worden aanvullende opleidingseisen gesteld (zie de SSVV Opleidingengids)</a:t>
            </a:r>
          </a:p>
        </p:txBody>
      </p:sp>
    </p:spTree>
    <p:extLst>
      <p:ext uri="{BB962C8B-B14F-4D97-AF65-F5344CB8AC3E}">
        <p14:creationId xmlns:p14="http://schemas.microsoft.com/office/powerpoint/2010/main" val="707046046"/>
      </p:ext>
    </p:extLst>
  </p:cSld>
  <p:clrMapOvr>
    <a:masterClrMapping/>
  </p:clrMapOvr>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11</TotalTime>
  <Words>978</Words>
  <Application>Microsoft Macintosh PowerPoint</Application>
  <PresentationFormat>Breedbeeld</PresentationFormat>
  <Paragraphs>141</Paragraphs>
  <Slides>16</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Times New Roman</vt:lpstr>
      <vt:lpstr>Office-thema</vt:lpstr>
      <vt:lpstr>Toolbox Veilig werken met de hoogwerker</vt:lpstr>
      <vt:lpstr>Cijfers en ongevallen</vt:lpstr>
      <vt:lpstr>Ongevallen</vt:lpstr>
      <vt:lpstr>Inhoud</vt:lpstr>
      <vt:lpstr>Over de hoogwerker</vt:lpstr>
      <vt:lpstr>De risico’s (1)</vt:lpstr>
      <vt:lpstr>De risico’s (2)</vt:lpstr>
      <vt:lpstr>Ongevallen</vt:lpstr>
      <vt:lpstr>Eisen aan werken met een hoogwerker</vt:lpstr>
      <vt:lpstr>Veilig werken met een hoogwerker (1)</vt:lpstr>
      <vt:lpstr>Veilig werken met een hoogwerker (2)</vt:lpstr>
      <vt:lpstr>Veilig werken met een hoogwerker (3)</vt:lpstr>
      <vt:lpstr>Wat kunnen we beter doen? </vt:lpstr>
      <vt:lpstr>Wat kun je zelf doen?</vt:lpstr>
      <vt:lpstr>Afspraken maken over veilig werken</vt:lpstr>
      <vt:lpstr>Dankjewel voor het meedenken over dit belangrijke onderwerp!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Veilig werken met de hoogwerker</dc:title>
  <dc:creator>Pieter van Hofwegen</dc:creator>
  <cp:lastModifiedBy>Pieter van Hofwegen</cp:lastModifiedBy>
  <cp:revision>2</cp:revision>
  <dcterms:created xsi:type="dcterms:W3CDTF">2018-06-26T13:19:30Z</dcterms:created>
  <dcterms:modified xsi:type="dcterms:W3CDTF">2020-01-31T11:10:52Z</dcterms:modified>
</cp:coreProperties>
</file>