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3"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el Francois" initials="MF" lastIdx="2" clrIdx="0">
    <p:extLst/>
  </p:cmAuthor>
  <p:cmAuthor id="2" name="Taal, Marco" initials="T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660"/>
  </p:normalViewPr>
  <p:slideViewPr>
    <p:cSldViewPr snapToGrid="0" showGuides="1">
      <p:cViewPr varScale="1">
        <p:scale>
          <a:sx n="96" d="100"/>
          <a:sy n="96" d="100"/>
        </p:scale>
        <p:origin x="496" y="168"/>
      </p:cViewPr>
      <p:guideLst>
        <p:guide orient="horz" pos="2160"/>
        <p:guide pos="3840"/>
      </p:guideLst>
    </p:cSldViewPr>
  </p:slideViewPr>
  <p:notesTextViewPr>
    <p:cViewPr>
      <p:scale>
        <a:sx n="1" d="1"/>
        <a:sy n="1" d="1"/>
      </p:scale>
      <p:origin x="0" y="0"/>
    </p:cViewPr>
  </p:notesTextViewPr>
  <p:notesViewPr>
    <p:cSldViewPr snapToGrid="0" showGuides="1">
      <p:cViewPr varScale="1">
        <p:scale>
          <a:sx n="99" d="100"/>
          <a:sy n="99" d="100"/>
        </p:scale>
        <p:origin x="2718"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7-11-01T10:40:03.110" idx="1">
    <p:pos x="10" y="10"/>
    <p:text>Er zijn verschillende vormen van lichamelijke belasting. Vandaag bespreken we er vier, te weten:
 tillen en dragen;
 duwen en trekken;
 werkhoudingen;
 repeterende bewegingen.
Als je je bewust bent van de factoren die het werk lichamelijk belastend maken en je bent op de hoogte van de mogelijkheden die er zijn om de belasting te verminderen, dan weet je wat je zelf kunt doen om klachten te voorkomen. Dit is de reden dat we een toolboxmeeting aan dit onderwerp besteden. We zullen beginnen bij ‘tillen en dragen’.</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E41D7C-E541-47DE-813F-04643AFD56C3}" type="datetimeFigureOut">
              <a:rPr lang="nl-NL" smtClean="0"/>
              <a:t>26-06-18</a:t>
            </a:fld>
            <a:endParaRPr lang="nl-NL"/>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13544E-6722-425E-87F0-94E29670CFCC}" type="slidenum">
              <a:rPr lang="nl-NL" smtClean="0"/>
              <a:t>‹nr.›</a:t>
            </a:fld>
            <a:endParaRPr lang="nl-NL"/>
          </a:p>
        </p:txBody>
      </p:sp>
    </p:spTree>
    <p:extLst>
      <p:ext uri="{BB962C8B-B14F-4D97-AF65-F5344CB8AC3E}">
        <p14:creationId xmlns:p14="http://schemas.microsoft.com/office/powerpoint/2010/main" val="227311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6B53B8-EA75-284D-A492-7D1C345B1083}" type="datetimeFigureOut">
              <a:rPr lang="nl-NL" smtClean="0"/>
              <a:t>26-06-18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ACC029-807C-CC44-95DB-3D1001FD69D4}" type="slidenum">
              <a:rPr lang="nl-NL" smtClean="0"/>
              <a:t>‹nr.›</a:t>
            </a:fld>
            <a:endParaRPr lang="nl-NL"/>
          </a:p>
        </p:txBody>
      </p:sp>
    </p:spTree>
    <p:extLst>
      <p:ext uri="{BB962C8B-B14F-4D97-AF65-F5344CB8AC3E}">
        <p14:creationId xmlns:p14="http://schemas.microsoft.com/office/powerpoint/2010/main" val="679479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a:t>
            </a:fld>
            <a:endParaRPr lang="nl-NL"/>
          </a:p>
        </p:txBody>
      </p:sp>
    </p:spTree>
    <p:extLst>
      <p:ext uri="{BB962C8B-B14F-4D97-AF65-F5344CB8AC3E}">
        <p14:creationId xmlns:p14="http://schemas.microsoft.com/office/powerpoint/2010/main" val="229365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10</a:t>
            </a:fld>
            <a:endParaRPr lang="nl-NL"/>
          </a:p>
        </p:txBody>
      </p:sp>
    </p:spTree>
    <p:extLst>
      <p:ext uri="{BB962C8B-B14F-4D97-AF65-F5344CB8AC3E}">
        <p14:creationId xmlns:p14="http://schemas.microsoft.com/office/powerpoint/2010/main" val="118482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Vraag aan de aanwezigen om hun input. Laat de tips van de werkvloer komen zij weten immers het beste wat voor werkzaamheden zij uitvoeren en met welke problemen zij te maken hebben.</a:t>
            </a:r>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12</a:t>
            </a:fld>
            <a:endParaRPr lang="nl-NL"/>
          </a:p>
        </p:txBody>
      </p:sp>
    </p:spTree>
    <p:extLst>
      <p:ext uri="{BB962C8B-B14F-4D97-AF65-F5344CB8AC3E}">
        <p14:creationId xmlns:p14="http://schemas.microsoft.com/office/powerpoint/2010/main" val="287909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13</a:t>
            </a:fld>
            <a:endParaRPr lang="nl-NL"/>
          </a:p>
        </p:txBody>
      </p:sp>
    </p:spTree>
    <p:extLst>
      <p:ext uri="{BB962C8B-B14F-4D97-AF65-F5344CB8AC3E}">
        <p14:creationId xmlns:p14="http://schemas.microsoft.com/office/powerpoint/2010/main" val="1366351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none" dirty="0" smtClean="0"/>
              <a:t>Benadruk</a:t>
            </a:r>
            <a:r>
              <a:rPr lang="nl-NL" u="none" baseline="0" dirty="0" smtClean="0"/>
              <a:t> dat je verwacht dat mensen veilig werken. Maar ook dat je het als een persoonlijke zorg beschouwt dat iedereen weer gezond en veilig naar huis gaat. En dat veilig werken een zaak is van iedereen persoonlijk, het team en het hele bedrijf.</a:t>
            </a:r>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14</a:t>
            </a:fld>
            <a:endParaRPr lang="nl-NL"/>
          </a:p>
        </p:txBody>
      </p:sp>
    </p:spTree>
    <p:extLst>
      <p:ext uri="{BB962C8B-B14F-4D97-AF65-F5344CB8AC3E}">
        <p14:creationId xmlns:p14="http://schemas.microsoft.com/office/powerpoint/2010/main" val="1595683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15</a:t>
            </a:fld>
            <a:endParaRPr lang="nl-NL"/>
          </a:p>
        </p:txBody>
      </p:sp>
    </p:spTree>
    <p:extLst>
      <p:ext uri="{BB962C8B-B14F-4D97-AF65-F5344CB8AC3E}">
        <p14:creationId xmlns:p14="http://schemas.microsoft.com/office/powerpoint/2010/main" val="1984591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Bij de valongevallen ging het zowel om vallen</a:t>
            </a:r>
            <a:r>
              <a:rPr lang="nl-NL" baseline="0" dirty="0" smtClean="0"/>
              <a:t> van </a:t>
            </a:r>
            <a:r>
              <a:rPr lang="nl-NL" dirty="0" smtClean="0"/>
              <a:t>meer dan 2,5 meter, maar ook van lagere hoogten.</a:t>
            </a:r>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2</a:t>
            </a:fld>
            <a:endParaRPr lang="nl-NL"/>
          </a:p>
        </p:txBody>
      </p:sp>
    </p:spTree>
    <p:extLst>
      <p:ext uri="{BB962C8B-B14F-4D97-AF65-F5344CB8AC3E}">
        <p14:creationId xmlns:p14="http://schemas.microsoft.com/office/powerpoint/2010/main" val="2124862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3</a:t>
            </a:fld>
            <a:endParaRPr lang="nl-NL"/>
          </a:p>
        </p:txBody>
      </p:sp>
    </p:spTree>
    <p:extLst>
      <p:ext uri="{BB962C8B-B14F-4D97-AF65-F5344CB8AC3E}">
        <p14:creationId xmlns:p14="http://schemas.microsoft.com/office/powerpoint/2010/main" val="1487882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smtClean="0">
              <a:solidFill>
                <a:schemeClr val="tx1"/>
              </a:solidFill>
              <a:latin typeface="+mn-lt"/>
              <a:ea typeface="+mn-ea"/>
              <a:cs typeface="+mn-cs"/>
            </a:endParaRPr>
          </a:p>
          <a:p>
            <a:r>
              <a:rPr lang="nl-NL" sz="1200" b="0" i="0" u="none" strike="noStrike" kern="1200" baseline="0" dirty="0" smtClean="0">
                <a:solidFill>
                  <a:schemeClr val="tx1"/>
                </a:solidFill>
                <a:latin typeface="+mn-lt"/>
                <a:ea typeface="+mn-ea"/>
                <a:cs typeface="+mn-cs"/>
              </a:rPr>
              <a:t> Deze </a:t>
            </a:r>
            <a:r>
              <a:rPr lang="nl-NL" sz="1200" b="0" i="0" u="none" strike="noStrike" kern="1200" baseline="0" dirty="0" err="1" smtClean="0">
                <a:solidFill>
                  <a:schemeClr val="tx1"/>
                </a:solidFill>
                <a:latin typeface="+mn-lt"/>
                <a:ea typeface="+mn-ea"/>
                <a:cs typeface="+mn-cs"/>
              </a:rPr>
              <a:t>toolbox</a:t>
            </a:r>
            <a:r>
              <a:rPr lang="nl-NL" sz="1200" b="0" i="0" u="none" strike="noStrike" kern="1200" baseline="0" dirty="0" smtClean="0">
                <a:solidFill>
                  <a:schemeClr val="tx1"/>
                </a:solidFill>
                <a:latin typeface="+mn-lt"/>
                <a:ea typeface="+mn-ea"/>
                <a:cs typeface="+mn-cs"/>
              </a:rPr>
              <a:t> gaat over werken op hoogte en hoe je dat veilig kunt doen. We kijken eerst samen naar de risico’s en ongevallen door werken op hoogte. Daarna ga ik in op wanneer er sprake is van valgevaar en welke maatregelen je moet treffen. Ten slotte bespreken we samen wat we beter kunnen of moeten doen om ervoor te zorgen dat er geen ongevallen gebeuren.</a:t>
            </a:r>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4</a:t>
            </a:fld>
            <a:endParaRPr lang="nl-NL"/>
          </a:p>
        </p:txBody>
      </p:sp>
    </p:spTree>
    <p:extLst>
      <p:ext uri="{BB962C8B-B14F-4D97-AF65-F5344CB8AC3E}">
        <p14:creationId xmlns:p14="http://schemas.microsoft.com/office/powerpoint/2010/main" val="1706099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Werken op hoogte brengt grote risico’s met zich mee.</a:t>
            </a:r>
          </a:p>
          <a:p>
            <a:r>
              <a:rPr lang="nl-NL" dirty="0" smtClean="0"/>
              <a:t>Daarbij gaat het met name om valgevaar. Denk daarbij ook aan het vallen door een opening van de </a:t>
            </a:r>
            <a:r>
              <a:rPr lang="nl-NL" smtClean="0"/>
              <a:t>werkvloer.</a:t>
            </a:r>
            <a:endParaRPr lang="nl-NL" dirty="0" smtClean="0"/>
          </a:p>
          <a:p>
            <a:r>
              <a:rPr lang="nl-NL" dirty="0" smtClean="0"/>
              <a:t>Dit kan leiden tot (zwaar) lichamelijk letsel/arbeidsongeschiktheid, maar (soms) ook tot de dood.</a:t>
            </a:r>
          </a:p>
          <a:p>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5</a:t>
            </a:fld>
            <a:endParaRPr lang="nl-NL"/>
          </a:p>
        </p:txBody>
      </p:sp>
    </p:spTree>
    <p:extLst>
      <p:ext uri="{BB962C8B-B14F-4D97-AF65-F5344CB8AC3E}">
        <p14:creationId xmlns:p14="http://schemas.microsoft.com/office/powerpoint/2010/main" val="1216595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Werken jullie wel eens op hoogten</a:t>
            </a:r>
            <a:r>
              <a:rPr lang="nl-NL" baseline="0" dirty="0" smtClean="0"/>
              <a:t> van meer dan 2,5 meter? En lager, met </a:t>
            </a:r>
            <a:r>
              <a:rPr lang="nl-NL" baseline="0" dirty="0" err="1" smtClean="0"/>
              <a:t>risicoverhogende</a:t>
            </a:r>
            <a:r>
              <a:rPr lang="nl-NL" baseline="0" dirty="0" smtClean="0"/>
              <a:t> omstandigheden?</a:t>
            </a:r>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6</a:t>
            </a:fld>
            <a:endParaRPr lang="nl-NL"/>
          </a:p>
        </p:txBody>
      </p:sp>
    </p:spTree>
    <p:extLst>
      <p:ext uri="{BB962C8B-B14F-4D97-AF65-F5344CB8AC3E}">
        <p14:creationId xmlns:p14="http://schemas.microsoft.com/office/powerpoint/2010/main" val="78557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7</a:t>
            </a:fld>
            <a:endParaRPr lang="nl-NL"/>
          </a:p>
        </p:txBody>
      </p:sp>
    </p:spTree>
    <p:extLst>
      <p:ext uri="{BB962C8B-B14F-4D97-AF65-F5344CB8AC3E}">
        <p14:creationId xmlns:p14="http://schemas.microsoft.com/office/powerpoint/2010/main" val="1115086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8</a:t>
            </a:fld>
            <a:endParaRPr lang="nl-NL"/>
          </a:p>
        </p:txBody>
      </p:sp>
    </p:spTree>
    <p:extLst>
      <p:ext uri="{BB962C8B-B14F-4D97-AF65-F5344CB8AC3E}">
        <p14:creationId xmlns:p14="http://schemas.microsoft.com/office/powerpoint/2010/main" val="2115857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9</a:t>
            </a:fld>
            <a:endParaRPr lang="nl-NL"/>
          </a:p>
        </p:txBody>
      </p:sp>
    </p:spTree>
    <p:extLst>
      <p:ext uri="{BB962C8B-B14F-4D97-AF65-F5344CB8AC3E}">
        <p14:creationId xmlns:p14="http://schemas.microsoft.com/office/powerpoint/2010/main" val="1291708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1.w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grpSp>
        <p:nvGrpSpPr>
          <p:cNvPr id="24" name="Groep 23">
            <a:extLst>
              <a:ext uri="{FF2B5EF4-FFF2-40B4-BE49-F238E27FC236}">
                <a16:creationId xmlns:a16="http://schemas.microsoft.com/office/drawing/2014/main" xmlns="" id="{82799EF1-239D-4172-945E-7DF4EF1E50D4}"/>
              </a:ext>
            </a:extLst>
          </p:cNvPr>
          <p:cNvGrpSpPr/>
          <p:nvPr userDrawn="1"/>
        </p:nvGrpSpPr>
        <p:grpSpPr>
          <a:xfrm>
            <a:off x="0" y="0"/>
            <a:ext cx="12211050" cy="6858000"/>
            <a:chOff x="0" y="0"/>
            <a:chExt cx="12211050" cy="6858000"/>
          </a:xfrm>
        </p:grpSpPr>
        <p:sp>
          <p:nvSpPr>
            <p:cNvPr id="12" name="Rectangle 11"/>
            <p:cNvSpPr/>
            <p:nvPr userDrawn="1"/>
          </p:nvSpPr>
          <p:spPr>
            <a:xfrm>
              <a:off x="0" y="0"/>
              <a:ext cx="5295900" cy="2571750"/>
            </a:xfrm>
            <a:custGeom>
              <a:avLst/>
              <a:gdLst>
                <a:gd name="connsiteX0" fmla="*/ 0 w 5295900"/>
                <a:gd name="connsiteY0" fmla="*/ 0 h 2571750"/>
                <a:gd name="connsiteX1" fmla="*/ 5295900 w 5295900"/>
                <a:gd name="connsiteY1" fmla="*/ 0 h 2571750"/>
                <a:gd name="connsiteX2" fmla="*/ 5295900 w 5295900"/>
                <a:gd name="connsiteY2" fmla="*/ 2571750 h 2571750"/>
                <a:gd name="connsiteX3" fmla="*/ 0 w 5295900"/>
                <a:gd name="connsiteY3" fmla="*/ 2571750 h 2571750"/>
                <a:gd name="connsiteX4" fmla="*/ 0 w 5295900"/>
                <a:gd name="connsiteY4" fmla="*/ 0 h 2571750"/>
                <a:gd name="connsiteX0" fmla="*/ 0 w 5295900"/>
                <a:gd name="connsiteY0" fmla="*/ 0 h 2571750"/>
                <a:gd name="connsiteX1" fmla="*/ 5295900 w 5295900"/>
                <a:gd name="connsiteY1" fmla="*/ 0 h 2571750"/>
                <a:gd name="connsiteX2" fmla="*/ 4743450 w 5295900"/>
                <a:gd name="connsiteY2" fmla="*/ 1733550 h 2571750"/>
                <a:gd name="connsiteX3" fmla="*/ 0 w 5295900"/>
                <a:gd name="connsiteY3" fmla="*/ 2571750 h 2571750"/>
                <a:gd name="connsiteX4" fmla="*/ 0 w 5295900"/>
                <a:gd name="connsiteY4" fmla="*/ 0 h 257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5900" h="2571750">
                  <a:moveTo>
                    <a:pt x="0" y="0"/>
                  </a:moveTo>
                  <a:lnTo>
                    <a:pt x="5295900" y="0"/>
                  </a:lnTo>
                  <a:lnTo>
                    <a:pt x="4743450" y="1733550"/>
                  </a:lnTo>
                  <a:lnTo>
                    <a:pt x="0" y="25717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p:nvPr userDrawn="1"/>
          </p:nvSpPr>
          <p:spPr>
            <a:xfrm>
              <a:off x="0" y="2990850"/>
              <a:ext cx="12211050" cy="3867150"/>
            </a:xfrm>
            <a:custGeom>
              <a:avLst/>
              <a:gdLst>
                <a:gd name="connsiteX0" fmla="*/ 0 w 12211050"/>
                <a:gd name="connsiteY0" fmla="*/ 0 h 3867150"/>
                <a:gd name="connsiteX1" fmla="*/ 12211050 w 12211050"/>
                <a:gd name="connsiteY1" fmla="*/ 0 h 3867150"/>
                <a:gd name="connsiteX2" fmla="*/ 12211050 w 12211050"/>
                <a:gd name="connsiteY2" fmla="*/ 3867150 h 3867150"/>
                <a:gd name="connsiteX3" fmla="*/ 0 w 12211050"/>
                <a:gd name="connsiteY3" fmla="*/ 3867150 h 3867150"/>
                <a:gd name="connsiteX4" fmla="*/ 0 w 12211050"/>
                <a:gd name="connsiteY4" fmla="*/ 0 h 3867150"/>
                <a:gd name="connsiteX0" fmla="*/ 0 w 12211050"/>
                <a:gd name="connsiteY0" fmla="*/ 0 h 3867150"/>
                <a:gd name="connsiteX1" fmla="*/ 12201525 w 12211050"/>
                <a:gd name="connsiteY1" fmla="*/ 2305050 h 3867150"/>
                <a:gd name="connsiteX2" fmla="*/ 12211050 w 12211050"/>
                <a:gd name="connsiteY2" fmla="*/ 3867150 h 3867150"/>
                <a:gd name="connsiteX3" fmla="*/ 0 w 12211050"/>
                <a:gd name="connsiteY3" fmla="*/ 3867150 h 3867150"/>
                <a:gd name="connsiteX4" fmla="*/ 0 w 12211050"/>
                <a:gd name="connsiteY4" fmla="*/ 0 h 386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050" h="3867150">
                  <a:moveTo>
                    <a:pt x="0" y="0"/>
                  </a:moveTo>
                  <a:lnTo>
                    <a:pt x="12201525" y="2305050"/>
                  </a:lnTo>
                  <a:lnTo>
                    <a:pt x="12211050" y="3867150"/>
                  </a:lnTo>
                  <a:lnTo>
                    <a:pt x="0" y="38671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Isosceles Triangle 15"/>
            <p:cNvSpPr/>
            <p:nvPr userDrawn="1"/>
          </p:nvSpPr>
          <p:spPr>
            <a:xfrm>
              <a:off x="5578386" y="5644542"/>
              <a:ext cx="6632664" cy="1213458"/>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21" name="Groep 20">
              <a:extLst>
                <a:ext uri="{FF2B5EF4-FFF2-40B4-BE49-F238E27FC236}">
                  <a16:creationId xmlns:a16="http://schemas.microsoft.com/office/drawing/2014/main" xmlns="" id="{7BA6918E-8AA4-414E-A48C-716BC454EB97}"/>
                </a:ext>
              </a:extLst>
            </p:cNvPr>
            <p:cNvGrpSpPr/>
            <p:nvPr userDrawn="1"/>
          </p:nvGrpSpPr>
          <p:grpSpPr>
            <a:xfrm>
              <a:off x="613537" y="550537"/>
              <a:ext cx="3576627" cy="605459"/>
              <a:chOff x="613537" y="550537"/>
              <a:chExt cx="3576627" cy="605459"/>
            </a:xfrm>
          </p:grpSpPr>
          <p:pic>
            <p:nvPicPr>
              <p:cNvPr id="22" name="Afbeelding 21">
                <a:extLst>
                  <a:ext uri="{FF2B5EF4-FFF2-40B4-BE49-F238E27FC236}">
                    <a16:creationId xmlns:a16="http://schemas.microsoft.com/office/drawing/2014/main" xmlns="" id="{96D958E7-0EA4-45F7-B042-4261F69695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537" y="550537"/>
                <a:ext cx="1589564" cy="589534"/>
              </a:xfrm>
              <a:prstGeom prst="rect">
                <a:avLst/>
              </a:prstGeom>
            </p:spPr>
          </p:pic>
          <p:pic>
            <p:nvPicPr>
              <p:cNvPr id="23" name="Afbeelding 22">
                <a:extLst>
                  <a:ext uri="{FF2B5EF4-FFF2-40B4-BE49-F238E27FC236}">
                    <a16:creationId xmlns:a16="http://schemas.microsoft.com/office/drawing/2014/main" xmlns="" id="{C7FEA1FE-0D59-4F3D-93EE-0F6D9A97B9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38506" y="1010235"/>
                <a:ext cx="1751658" cy="145761"/>
              </a:xfrm>
              <a:prstGeom prst="rect">
                <a:avLst/>
              </a:prstGeom>
            </p:spPr>
          </p:pic>
        </p:grpSp>
      </p:grpSp>
      <p:sp>
        <p:nvSpPr>
          <p:cNvPr id="2" name="Title 1"/>
          <p:cNvSpPr>
            <a:spLocks noGrp="1"/>
          </p:cNvSpPr>
          <p:nvPr userDrawn="1">
            <p:ph type="ctrTitle"/>
          </p:nvPr>
        </p:nvSpPr>
        <p:spPr>
          <a:xfrm>
            <a:off x="657225" y="4483342"/>
            <a:ext cx="9144000" cy="609398"/>
          </a:xfrm>
        </p:spPr>
        <p:txBody>
          <a:bodyPr lIns="0" rIns="0" anchor="t" anchorCtr="0"/>
          <a:lstStyle>
            <a:lvl1pPr algn="l">
              <a:defRPr sz="4400" b="1" i="0">
                <a:solidFill>
                  <a:schemeClr val="tx2"/>
                </a:solidFill>
                <a:latin typeface="Calibri" panose="020F0502020204030204" pitchFamily="34" charset="0"/>
                <a:cs typeface="Calibri" panose="020F0502020204030204" pitchFamily="34" charset="0"/>
              </a:defRPr>
            </a:lvl1pPr>
          </a:lstStyle>
          <a:p>
            <a:r>
              <a:rPr lang="en-US" smtClean="0"/>
              <a:t>Titelstijl van model bewerken</a:t>
            </a:r>
            <a:endParaRPr lang="nl-NL" dirty="0"/>
          </a:p>
        </p:txBody>
      </p:sp>
      <p:sp>
        <p:nvSpPr>
          <p:cNvPr id="3" name="Subtitle 2"/>
          <p:cNvSpPr>
            <a:spLocks noGrp="1"/>
          </p:cNvSpPr>
          <p:nvPr userDrawn="1">
            <p:ph type="subTitle" idx="1"/>
          </p:nvPr>
        </p:nvSpPr>
        <p:spPr>
          <a:xfrm>
            <a:off x="657225" y="5036044"/>
            <a:ext cx="9144000" cy="430887"/>
          </a:xfrm>
        </p:spPr>
        <p:txBody>
          <a:bodyPr/>
          <a:lstStyle>
            <a:lvl1pPr marL="0" indent="0" algn="l">
              <a:buNone/>
              <a:defRPr sz="2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Klik om de ondertitelstijl van het model te bewerken</a:t>
            </a:r>
            <a:endParaRPr lang="nl-NL" dirty="0"/>
          </a:p>
        </p:txBody>
      </p:sp>
      <p:sp>
        <p:nvSpPr>
          <p:cNvPr id="5" name="Footer Placeholder 4"/>
          <p:cNvSpPr>
            <a:spLocks noGrp="1"/>
          </p:cNvSpPr>
          <p:nvPr userDrawn="1">
            <p:ph type="ftr" sz="quarter" idx="11"/>
          </p:nvPr>
        </p:nvSpPr>
        <p:spPr/>
        <p:txBody>
          <a:bodyPr/>
          <a:lstStyle/>
          <a:p>
            <a:endParaRPr lang="nl-NL"/>
          </a:p>
        </p:txBody>
      </p:sp>
      <p:sp>
        <p:nvSpPr>
          <p:cNvPr id="6" name="Slide Number Placeholder 5"/>
          <p:cNvSpPr>
            <a:spLocks noGrp="1"/>
          </p:cNvSpPr>
          <p:nvPr userDrawn="1">
            <p:ph type="sldNum" sz="quarter" idx="12"/>
          </p:nvPr>
        </p:nvSpPr>
        <p:spPr/>
        <p:txBody>
          <a:bodyPr/>
          <a:lstStyle/>
          <a:p>
            <a:fld id="{AD6BCF77-3B20-4D4A-83E1-E3DF06597599}" type="slidenum">
              <a:rPr lang="nl-NL" smtClean="0"/>
              <a:t>‹nr.›</a:t>
            </a:fld>
            <a:endParaRPr lang="nl-NL"/>
          </a:p>
        </p:txBody>
      </p:sp>
    </p:spTree>
    <p:extLst>
      <p:ext uri="{BB962C8B-B14F-4D97-AF65-F5344CB8AC3E}">
        <p14:creationId xmlns:p14="http://schemas.microsoft.com/office/powerpoint/2010/main" val="113601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nl-NL"/>
          </a:p>
        </p:txBody>
      </p:sp>
      <p:sp>
        <p:nvSpPr>
          <p:cNvPr id="3" name="Vertical Text Placeholder 2"/>
          <p:cNvSpPr>
            <a:spLocks noGrp="1"/>
          </p:cNvSpPr>
          <p:nvPr>
            <p:ph type="body" orient="vert" idx="1"/>
          </p:nvPr>
        </p:nvSpPr>
        <p:spPr>
          <a:xfrm>
            <a:off x="1641564" y="1810655"/>
            <a:ext cx="9721850" cy="2231380"/>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xmlns="" id="{F9559106-6C03-A74F-81B8-727664F56C1E}"/>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xmlns="" id="{FC489E94-A967-644F-97CE-483C6013C32C}"/>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xmlns="" id="{05C3CF77-2F8A-4541-A38B-B13647FF9586}"/>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xmlns="" id="{B96C4732-A0A2-6F41-8BE6-691F7E49613E}"/>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xmlns="" id="{8971B753-8F85-4441-91E5-BBADD4D231FD}"/>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xmlns="" id="{6294134E-729B-C34F-B1C5-F4EA6F5302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xmlns="" id="{D9D94092-FD33-CE47-92B6-6508DF98AF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547063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800099"/>
            <a:ext cx="2628900" cy="5376863"/>
          </a:xfrm>
        </p:spPr>
        <p:txBody>
          <a:bodyPr vert="eaVert"/>
          <a:lstStyle/>
          <a:p>
            <a:r>
              <a:rPr lang="en-US" smtClean="0"/>
              <a:t>Titelstijl van model bewerken</a:t>
            </a:r>
            <a:endParaRPr lang="nl-NL"/>
          </a:p>
        </p:txBody>
      </p:sp>
      <p:sp>
        <p:nvSpPr>
          <p:cNvPr id="3" name="Vertical Text Placeholder 2"/>
          <p:cNvSpPr>
            <a:spLocks noGrp="1"/>
          </p:cNvSpPr>
          <p:nvPr>
            <p:ph type="body" orient="vert" idx="1"/>
          </p:nvPr>
        </p:nvSpPr>
        <p:spPr>
          <a:xfrm>
            <a:off x="1631950" y="800099"/>
            <a:ext cx="6940550" cy="5376863"/>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xmlns="" id="{F5BBE2B6-FDF2-8F48-BF14-B48B032B553F}"/>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xmlns="" id="{FF9651E8-1E2A-A949-B4C9-F9F4ACBEF595}"/>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xmlns="" id="{75ABDE05-5144-C343-9FEC-3BB17858D038}"/>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xmlns="" id="{F9A3C393-72AF-F044-A6B0-9E62008DB12C}"/>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xmlns="" id="{D2F90AF3-B0E0-0643-9FDF-79A362C68B5A}"/>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xmlns="" id="{2BBCC0DA-9467-F549-B080-1E3058DA85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xmlns="" id="{A1C6E536-EF30-ED4D-B6AF-DCEEF2A2E4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672259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nl-NL"/>
          </a:p>
        </p:txBody>
      </p:sp>
      <p:sp>
        <p:nvSpPr>
          <p:cNvPr id="3" name="Content Placeholder 2"/>
          <p:cNvSpPr>
            <a:spLocks noGrp="1"/>
          </p:cNvSpPr>
          <p:nvPr>
            <p:ph idx="1" hasCustomPrompt="1"/>
          </p:nvPr>
        </p:nvSpPr>
        <p:spPr>
          <a:xfrm>
            <a:off x="1641564" y="1810655"/>
            <a:ext cx="9721850" cy="2231380"/>
          </a:xfrm>
        </p:spPr>
        <p:txBody>
          <a:bodyPr/>
          <a:lstStyle>
            <a:lvl2pPr marL="288000" indent="-288000">
              <a:buSzPct val="70000"/>
              <a:buFontTx/>
              <a:buBlip>
                <a:blip r:embed="rId2"/>
              </a:buBlip>
              <a:defRPr sz="2800"/>
            </a:lvl2pPr>
            <a:lvl3pPr marL="576000" indent="-288000">
              <a:buSzPct val="70000"/>
              <a:buFontTx/>
              <a:buBlip>
                <a:blip r:embed="rId2"/>
              </a:buBlip>
              <a:defRPr sz="2400"/>
            </a:lvl3pPr>
            <a:lvl4pPr>
              <a:defRPr sz="20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xmlns="" id="{BE6EB81A-559D-AC45-B9B2-DF26F5C13DDF}"/>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xmlns="" id="{C276DFD9-E61D-6046-A0F0-BFDFF03469C7}"/>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xmlns="" id="{20333AF3-F9A9-7641-A571-B84DE63EAD31}"/>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xmlns="" id="{3DE09CC8-1104-4148-8865-3BC6C65B8158}"/>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xmlns="" id="{23A3C4FD-0A3C-334A-89A2-F642AEB92885}"/>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xmlns="" id="{380F03E8-53CD-B04D-A0D0-B33CC94CFA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xmlns="" id="{69D9160E-15DD-5C46-B81B-A75578B5A01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2811948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Titelstijl van model bewerken</a:t>
            </a:r>
            <a:endParaRPr lang="nl-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Klik om de tekststijl van het model te bewerken</a:t>
            </a:r>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xmlns="" id="{5C652AD7-225B-C548-9249-8D5129F38AB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xmlns="" id="{FC8CFAE6-2FD0-524E-A122-92CB20568DFC}"/>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xmlns="" id="{D7659534-2B00-934B-A4B4-C5DC67E819B6}"/>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xmlns="" id="{2C217A96-58E1-874C-BE4E-F9E6AFC0D5F4}"/>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xmlns="" id="{4C2F4395-CEBF-874A-8EFE-29DCA2307091}"/>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xmlns="" id="{306C8E77-D7D4-CD4C-8BB2-D4B9FD0D4B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xmlns="" id="{FA9D1F80-40BE-244F-9AE4-D8BC49707D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63860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nl-NL"/>
          </a:p>
        </p:txBody>
      </p:sp>
      <p:sp>
        <p:nvSpPr>
          <p:cNvPr id="3" name="Content Placeholder 2"/>
          <p:cNvSpPr>
            <a:spLocks noGrp="1"/>
          </p:cNvSpPr>
          <p:nvPr>
            <p:ph sz="half" idx="1"/>
          </p:nvPr>
        </p:nvSpPr>
        <p:spPr>
          <a:xfrm>
            <a:off x="1636395" y="1825625"/>
            <a:ext cx="4680000" cy="4351338"/>
          </a:xfrm>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dirty="0"/>
          </a:p>
        </p:txBody>
      </p:sp>
      <p:sp>
        <p:nvSpPr>
          <p:cNvPr id="4" name="Content Placeholder 3"/>
          <p:cNvSpPr>
            <a:spLocks noGrp="1"/>
          </p:cNvSpPr>
          <p:nvPr>
            <p:ph sz="half" idx="2"/>
          </p:nvPr>
        </p:nvSpPr>
        <p:spPr>
          <a:xfrm>
            <a:off x="6683414" y="1825625"/>
            <a:ext cx="4680000" cy="4351338"/>
          </a:xfrm>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D6BCF77-3B20-4D4A-83E1-E3DF06597599}" type="slidenum">
              <a:rPr lang="nl-NL" smtClean="0"/>
              <a:t>‹nr.›</a:t>
            </a:fld>
            <a:endParaRPr lang="nl-NL"/>
          </a:p>
        </p:txBody>
      </p:sp>
      <p:sp>
        <p:nvSpPr>
          <p:cNvPr id="8" name="Isosceles Triangle 10">
            <a:extLst>
              <a:ext uri="{FF2B5EF4-FFF2-40B4-BE49-F238E27FC236}">
                <a16:creationId xmlns:a16="http://schemas.microsoft.com/office/drawing/2014/main" xmlns="" id="{9265A781-3355-FA4C-B301-F4B878BAA73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9" name="Group 13">
            <a:extLst>
              <a:ext uri="{FF2B5EF4-FFF2-40B4-BE49-F238E27FC236}">
                <a16:creationId xmlns:a16="http://schemas.microsoft.com/office/drawing/2014/main" xmlns="" id="{5210E5BA-B60E-424C-8D3B-21FCCF3D34CF}"/>
              </a:ext>
            </a:extLst>
          </p:cNvPr>
          <p:cNvGrpSpPr/>
          <p:nvPr userDrawn="1"/>
        </p:nvGrpSpPr>
        <p:grpSpPr>
          <a:xfrm>
            <a:off x="8401513" y="4302034"/>
            <a:ext cx="3793751" cy="2555965"/>
            <a:chOff x="7193280" y="4302034"/>
            <a:chExt cx="3793751" cy="2555965"/>
          </a:xfrm>
        </p:grpSpPr>
        <p:sp>
          <p:nvSpPr>
            <p:cNvPr id="10" name="Isosceles Triangle 11">
              <a:extLst>
                <a:ext uri="{FF2B5EF4-FFF2-40B4-BE49-F238E27FC236}">
                  <a16:creationId xmlns:a16="http://schemas.microsoft.com/office/drawing/2014/main" xmlns="" id="{F15F9164-F27A-D445-B54F-4C893DC971A9}"/>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Isosceles Triangle 12">
              <a:extLst>
                <a:ext uri="{FF2B5EF4-FFF2-40B4-BE49-F238E27FC236}">
                  <a16:creationId xmlns:a16="http://schemas.microsoft.com/office/drawing/2014/main" xmlns="" id="{C6C4C334-F339-7745-812F-84FC66358903}"/>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a:extLst>
              <a:ext uri="{FF2B5EF4-FFF2-40B4-BE49-F238E27FC236}">
                <a16:creationId xmlns:a16="http://schemas.microsoft.com/office/drawing/2014/main" xmlns="" id="{7CB7A607-8468-194F-B5DD-05E3A475F85F}"/>
              </a:ext>
            </a:extLst>
          </p:cNvPr>
          <p:cNvGrpSpPr/>
          <p:nvPr userDrawn="1"/>
        </p:nvGrpSpPr>
        <p:grpSpPr>
          <a:xfrm>
            <a:off x="286567" y="6271611"/>
            <a:ext cx="3088822" cy="376842"/>
            <a:chOff x="286567" y="6271611"/>
            <a:chExt cx="3088822" cy="376842"/>
          </a:xfrm>
        </p:grpSpPr>
        <p:pic>
          <p:nvPicPr>
            <p:cNvPr id="13" name="Afbeelding 12">
              <a:extLst>
                <a:ext uri="{FF2B5EF4-FFF2-40B4-BE49-F238E27FC236}">
                  <a16:creationId xmlns:a16="http://schemas.microsoft.com/office/drawing/2014/main" xmlns="" id="{8514B7DA-44FA-124E-804F-4E9EB0308A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4" name="Afbeelding 13">
              <a:extLst>
                <a:ext uri="{FF2B5EF4-FFF2-40B4-BE49-F238E27FC236}">
                  <a16:creationId xmlns:a16="http://schemas.microsoft.com/office/drawing/2014/main" xmlns="" id="{E02856A4-6001-A147-BAF3-6A0F2B32A9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189530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D6BCF77-3B20-4D4A-83E1-E3DF06597599}" type="slidenum">
              <a:rPr lang="nl-NL" smtClean="0"/>
              <a:t>‹nr.›</a:t>
            </a:fld>
            <a:endParaRPr lang="nl-NL"/>
          </a:p>
        </p:txBody>
      </p:sp>
      <p:sp>
        <p:nvSpPr>
          <p:cNvPr id="6" name="Isosceles Triangle 10">
            <a:extLst>
              <a:ext uri="{FF2B5EF4-FFF2-40B4-BE49-F238E27FC236}">
                <a16:creationId xmlns:a16="http://schemas.microsoft.com/office/drawing/2014/main" xmlns="" id="{A792A0C6-D74B-EC45-8F0D-73D073B824A4}"/>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7" name="Group 13">
            <a:extLst>
              <a:ext uri="{FF2B5EF4-FFF2-40B4-BE49-F238E27FC236}">
                <a16:creationId xmlns:a16="http://schemas.microsoft.com/office/drawing/2014/main" xmlns="" id="{7C101F8A-794B-3F41-AC8D-9262434BEB9C}"/>
              </a:ext>
            </a:extLst>
          </p:cNvPr>
          <p:cNvGrpSpPr/>
          <p:nvPr userDrawn="1"/>
        </p:nvGrpSpPr>
        <p:grpSpPr>
          <a:xfrm>
            <a:off x="8401513" y="4302034"/>
            <a:ext cx="3793751" cy="2555965"/>
            <a:chOff x="7193280" y="4302034"/>
            <a:chExt cx="3793751" cy="2555965"/>
          </a:xfrm>
        </p:grpSpPr>
        <p:sp>
          <p:nvSpPr>
            <p:cNvPr id="8" name="Isosceles Triangle 11">
              <a:extLst>
                <a:ext uri="{FF2B5EF4-FFF2-40B4-BE49-F238E27FC236}">
                  <a16:creationId xmlns:a16="http://schemas.microsoft.com/office/drawing/2014/main" xmlns="" id="{4F699FD5-187E-CC4E-AD8F-ACD70421AFD2}"/>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Isosceles Triangle 12">
              <a:extLst>
                <a:ext uri="{FF2B5EF4-FFF2-40B4-BE49-F238E27FC236}">
                  <a16:creationId xmlns:a16="http://schemas.microsoft.com/office/drawing/2014/main" xmlns="" id="{BD8E89B0-A4FE-8747-87D1-8D5000A57216}"/>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0" name="Groep 9">
            <a:extLst>
              <a:ext uri="{FF2B5EF4-FFF2-40B4-BE49-F238E27FC236}">
                <a16:creationId xmlns:a16="http://schemas.microsoft.com/office/drawing/2014/main" xmlns="" id="{B4D0C240-FB9C-CF4E-AE1B-70EFE094D23D}"/>
              </a:ext>
            </a:extLst>
          </p:cNvPr>
          <p:cNvGrpSpPr/>
          <p:nvPr userDrawn="1"/>
        </p:nvGrpSpPr>
        <p:grpSpPr>
          <a:xfrm>
            <a:off x="286567" y="6271611"/>
            <a:ext cx="3088822" cy="376842"/>
            <a:chOff x="286567" y="6271611"/>
            <a:chExt cx="3088822" cy="376842"/>
          </a:xfrm>
        </p:grpSpPr>
        <p:pic>
          <p:nvPicPr>
            <p:cNvPr id="11" name="Afbeelding 10">
              <a:extLst>
                <a:ext uri="{FF2B5EF4-FFF2-40B4-BE49-F238E27FC236}">
                  <a16:creationId xmlns:a16="http://schemas.microsoft.com/office/drawing/2014/main" xmlns="" id="{C21F0DA2-0554-2646-8783-5393C82B87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2" name="Afbeelding 11">
              <a:extLst>
                <a:ext uri="{FF2B5EF4-FFF2-40B4-BE49-F238E27FC236}">
                  <a16:creationId xmlns:a16="http://schemas.microsoft.com/office/drawing/2014/main" xmlns="" id="{D9202138-1B57-0143-81B5-C8A09A6B42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3324574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AD6BCF77-3B20-4D4A-83E1-E3DF06597599}" type="slidenum">
              <a:rPr lang="nl-NL" smtClean="0"/>
              <a:t>‹nr.›</a:t>
            </a:fld>
            <a:endParaRPr lang="nl-NL"/>
          </a:p>
        </p:txBody>
      </p:sp>
      <p:sp>
        <p:nvSpPr>
          <p:cNvPr id="5" name="Isosceles Triangle 10">
            <a:extLst>
              <a:ext uri="{FF2B5EF4-FFF2-40B4-BE49-F238E27FC236}">
                <a16:creationId xmlns:a16="http://schemas.microsoft.com/office/drawing/2014/main" xmlns="" id="{001BE2C6-287F-3C4B-965C-8838F6FAC4CA}"/>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6" name="Group 13">
            <a:extLst>
              <a:ext uri="{FF2B5EF4-FFF2-40B4-BE49-F238E27FC236}">
                <a16:creationId xmlns:a16="http://schemas.microsoft.com/office/drawing/2014/main" xmlns="" id="{58947396-C089-394D-B7FA-7FB5C78FEC34}"/>
              </a:ext>
            </a:extLst>
          </p:cNvPr>
          <p:cNvGrpSpPr/>
          <p:nvPr userDrawn="1"/>
        </p:nvGrpSpPr>
        <p:grpSpPr>
          <a:xfrm>
            <a:off x="8401513" y="4302034"/>
            <a:ext cx="3793751" cy="2555965"/>
            <a:chOff x="7193280" y="4302034"/>
            <a:chExt cx="3793751" cy="2555965"/>
          </a:xfrm>
        </p:grpSpPr>
        <p:sp>
          <p:nvSpPr>
            <p:cNvPr id="7" name="Isosceles Triangle 11">
              <a:extLst>
                <a:ext uri="{FF2B5EF4-FFF2-40B4-BE49-F238E27FC236}">
                  <a16:creationId xmlns:a16="http://schemas.microsoft.com/office/drawing/2014/main" xmlns="" id="{44130BBD-25F9-C140-A357-5C746B3D2523}"/>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Isosceles Triangle 12">
              <a:extLst>
                <a:ext uri="{FF2B5EF4-FFF2-40B4-BE49-F238E27FC236}">
                  <a16:creationId xmlns:a16="http://schemas.microsoft.com/office/drawing/2014/main" xmlns="" id="{CC8DB686-196D-E04B-AFD2-30AA03FE1179}"/>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9" name="Groep 8">
            <a:extLst>
              <a:ext uri="{FF2B5EF4-FFF2-40B4-BE49-F238E27FC236}">
                <a16:creationId xmlns:a16="http://schemas.microsoft.com/office/drawing/2014/main" xmlns="" id="{3C6C91EF-DFCB-EB4E-A62F-43083873A3BE}"/>
              </a:ext>
            </a:extLst>
          </p:cNvPr>
          <p:cNvGrpSpPr/>
          <p:nvPr userDrawn="1"/>
        </p:nvGrpSpPr>
        <p:grpSpPr>
          <a:xfrm>
            <a:off x="286567" y="6271611"/>
            <a:ext cx="3088822" cy="376842"/>
            <a:chOff x="286567" y="6271611"/>
            <a:chExt cx="3088822" cy="376842"/>
          </a:xfrm>
        </p:grpSpPr>
        <p:pic>
          <p:nvPicPr>
            <p:cNvPr id="10" name="Afbeelding 9">
              <a:extLst>
                <a:ext uri="{FF2B5EF4-FFF2-40B4-BE49-F238E27FC236}">
                  <a16:creationId xmlns:a16="http://schemas.microsoft.com/office/drawing/2014/main" xmlns="" id="{9DECAF8C-68B1-E244-83EB-31095C0519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1" name="Afbeelding 10">
              <a:extLst>
                <a:ext uri="{FF2B5EF4-FFF2-40B4-BE49-F238E27FC236}">
                  <a16:creationId xmlns:a16="http://schemas.microsoft.com/office/drawing/2014/main" xmlns="" id="{DDC6FE44-54CA-FA45-8019-F3A4B5B18A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9697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_slide">
    <p:spTree>
      <p:nvGrpSpPr>
        <p:cNvPr id="1" name=""/>
        <p:cNvGrpSpPr/>
        <p:nvPr/>
      </p:nvGrpSpPr>
      <p:grpSpPr>
        <a:xfrm>
          <a:off x="0" y="0"/>
          <a:ext cx="0" cy="0"/>
          <a:chOff x="0" y="0"/>
          <a:chExt cx="0" cy="0"/>
        </a:xfrm>
      </p:grpSpPr>
      <p:pic>
        <p:nvPicPr>
          <p:cNvPr id="21" name="Afbeelding 20">
            <a:extLst>
              <a:ext uri="{FF2B5EF4-FFF2-40B4-BE49-F238E27FC236}">
                <a16:creationId xmlns:a16="http://schemas.microsoft.com/office/drawing/2014/main" xmlns="" id="{5090966C-24B3-224E-B227-2E05589FC75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6483" cy="6858001"/>
          </a:xfrm>
          <a:prstGeom prst="rect">
            <a:avLst/>
          </a:prstGeom>
        </p:spPr>
      </p:pic>
      <p:grpSp>
        <p:nvGrpSpPr>
          <p:cNvPr id="17" name="Group 16"/>
          <p:cNvGrpSpPr/>
          <p:nvPr userDrawn="1"/>
        </p:nvGrpSpPr>
        <p:grpSpPr>
          <a:xfrm>
            <a:off x="0" y="0"/>
            <a:ext cx="12211050" cy="6858000"/>
            <a:chOff x="0" y="0"/>
            <a:chExt cx="12211050" cy="6858000"/>
          </a:xfrm>
        </p:grpSpPr>
        <p:sp>
          <p:nvSpPr>
            <p:cNvPr id="12" name="Rectangle 11"/>
            <p:cNvSpPr/>
            <p:nvPr userDrawn="1"/>
          </p:nvSpPr>
          <p:spPr>
            <a:xfrm>
              <a:off x="0" y="0"/>
              <a:ext cx="5295900" cy="2571750"/>
            </a:xfrm>
            <a:custGeom>
              <a:avLst/>
              <a:gdLst>
                <a:gd name="connsiteX0" fmla="*/ 0 w 5295900"/>
                <a:gd name="connsiteY0" fmla="*/ 0 h 2571750"/>
                <a:gd name="connsiteX1" fmla="*/ 5295900 w 5295900"/>
                <a:gd name="connsiteY1" fmla="*/ 0 h 2571750"/>
                <a:gd name="connsiteX2" fmla="*/ 5295900 w 5295900"/>
                <a:gd name="connsiteY2" fmla="*/ 2571750 h 2571750"/>
                <a:gd name="connsiteX3" fmla="*/ 0 w 5295900"/>
                <a:gd name="connsiteY3" fmla="*/ 2571750 h 2571750"/>
                <a:gd name="connsiteX4" fmla="*/ 0 w 5295900"/>
                <a:gd name="connsiteY4" fmla="*/ 0 h 2571750"/>
                <a:gd name="connsiteX0" fmla="*/ 0 w 5295900"/>
                <a:gd name="connsiteY0" fmla="*/ 0 h 2571750"/>
                <a:gd name="connsiteX1" fmla="*/ 5295900 w 5295900"/>
                <a:gd name="connsiteY1" fmla="*/ 0 h 2571750"/>
                <a:gd name="connsiteX2" fmla="*/ 4743450 w 5295900"/>
                <a:gd name="connsiteY2" fmla="*/ 1733550 h 2571750"/>
                <a:gd name="connsiteX3" fmla="*/ 0 w 5295900"/>
                <a:gd name="connsiteY3" fmla="*/ 2571750 h 2571750"/>
                <a:gd name="connsiteX4" fmla="*/ 0 w 5295900"/>
                <a:gd name="connsiteY4" fmla="*/ 0 h 257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5900" h="2571750">
                  <a:moveTo>
                    <a:pt x="0" y="0"/>
                  </a:moveTo>
                  <a:lnTo>
                    <a:pt x="5295900" y="0"/>
                  </a:lnTo>
                  <a:lnTo>
                    <a:pt x="4743450" y="1733550"/>
                  </a:lnTo>
                  <a:lnTo>
                    <a:pt x="0" y="25717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p:nvPr userDrawn="1"/>
          </p:nvSpPr>
          <p:spPr>
            <a:xfrm>
              <a:off x="0" y="2990850"/>
              <a:ext cx="12211050" cy="3867150"/>
            </a:xfrm>
            <a:custGeom>
              <a:avLst/>
              <a:gdLst>
                <a:gd name="connsiteX0" fmla="*/ 0 w 12211050"/>
                <a:gd name="connsiteY0" fmla="*/ 0 h 3867150"/>
                <a:gd name="connsiteX1" fmla="*/ 12211050 w 12211050"/>
                <a:gd name="connsiteY1" fmla="*/ 0 h 3867150"/>
                <a:gd name="connsiteX2" fmla="*/ 12211050 w 12211050"/>
                <a:gd name="connsiteY2" fmla="*/ 3867150 h 3867150"/>
                <a:gd name="connsiteX3" fmla="*/ 0 w 12211050"/>
                <a:gd name="connsiteY3" fmla="*/ 3867150 h 3867150"/>
                <a:gd name="connsiteX4" fmla="*/ 0 w 12211050"/>
                <a:gd name="connsiteY4" fmla="*/ 0 h 3867150"/>
                <a:gd name="connsiteX0" fmla="*/ 0 w 12211050"/>
                <a:gd name="connsiteY0" fmla="*/ 0 h 3867150"/>
                <a:gd name="connsiteX1" fmla="*/ 12201525 w 12211050"/>
                <a:gd name="connsiteY1" fmla="*/ 2305050 h 3867150"/>
                <a:gd name="connsiteX2" fmla="*/ 12211050 w 12211050"/>
                <a:gd name="connsiteY2" fmla="*/ 3867150 h 3867150"/>
                <a:gd name="connsiteX3" fmla="*/ 0 w 12211050"/>
                <a:gd name="connsiteY3" fmla="*/ 3867150 h 3867150"/>
                <a:gd name="connsiteX4" fmla="*/ 0 w 12211050"/>
                <a:gd name="connsiteY4" fmla="*/ 0 h 386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050" h="3867150">
                  <a:moveTo>
                    <a:pt x="0" y="0"/>
                  </a:moveTo>
                  <a:lnTo>
                    <a:pt x="12201525" y="2305050"/>
                  </a:lnTo>
                  <a:lnTo>
                    <a:pt x="12211050" y="3867150"/>
                  </a:lnTo>
                  <a:lnTo>
                    <a:pt x="0" y="38671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Isosceles Triangle 15"/>
            <p:cNvSpPr/>
            <p:nvPr userDrawn="1"/>
          </p:nvSpPr>
          <p:spPr>
            <a:xfrm>
              <a:off x="5578386" y="5644542"/>
              <a:ext cx="6632664" cy="1213458"/>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
        <p:nvSpPr>
          <p:cNvPr id="5" name="Footer Placeholder 4"/>
          <p:cNvSpPr>
            <a:spLocks noGrp="1"/>
          </p:cNvSpPr>
          <p:nvPr>
            <p:ph type="ftr" sz="quarter" idx="11"/>
          </p:nvPr>
        </p:nvSpPr>
        <p:spPr>
          <a:xfrm>
            <a:off x="4038600" y="6356350"/>
            <a:ext cx="4114800" cy="365125"/>
          </a:xfrm>
        </p:spPr>
        <p:txBody>
          <a:bodyPr/>
          <a:lstStyle/>
          <a:p>
            <a:endParaRPr lang="nl-NL"/>
          </a:p>
        </p:txBody>
      </p:sp>
      <p:sp>
        <p:nvSpPr>
          <p:cNvPr id="6" name="Slide Number Placeholder 5"/>
          <p:cNvSpPr>
            <a:spLocks noGrp="1"/>
          </p:cNvSpPr>
          <p:nvPr>
            <p:ph type="sldNum" sz="quarter" idx="12"/>
          </p:nvPr>
        </p:nvSpPr>
        <p:spPr>
          <a:xfrm>
            <a:off x="9324975" y="6356350"/>
            <a:ext cx="2743200" cy="365125"/>
          </a:xfrm>
        </p:spPr>
        <p:txBody>
          <a:bodyPr/>
          <a:lstStyle/>
          <a:p>
            <a:fld id="{AD6BCF77-3B20-4D4A-83E1-E3DF06597599}" type="slidenum">
              <a:rPr lang="nl-NL" smtClean="0"/>
              <a:t>‹nr.›</a:t>
            </a:fld>
            <a:endParaRPr lang="nl-NL"/>
          </a:p>
        </p:txBody>
      </p:sp>
      <p:sp>
        <p:nvSpPr>
          <p:cNvPr id="8" name="Tekstvak 7"/>
          <p:cNvSpPr txBox="1"/>
          <p:nvPr userDrawn="1"/>
        </p:nvSpPr>
        <p:spPr>
          <a:xfrm>
            <a:off x="541349" y="4373011"/>
            <a:ext cx="7259053" cy="769441"/>
          </a:xfrm>
          <a:prstGeom prst="rect">
            <a:avLst/>
          </a:prstGeom>
          <a:noFill/>
        </p:spPr>
        <p:txBody>
          <a:bodyPr wrap="square" rtlCol="0">
            <a:spAutoFit/>
          </a:bodyPr>
          <a:lstStyle/>
          <a:p>
            <a:r>
              <a:rPr lang="nl-NL" sz="4400" b="1" dirty="0">
                <a:solidFill>
                  <a:schemeClr val="tx2"/>
                </a:solidFill>
              </a:rPr>
              <a:t>Bedankt voor uw aandacht!</a:t>
            </a:r>
          </a:p>
        </p:txBody>
      </p:sp>
      <p:sp>
        <p:nvSpPr>
          <p:cNvPr id="20" name="Tekstvak 19"/>
          <p:cNvSpPr txBox="1"/>
          <p:nvPr userDrawn="1"/>
        </p:nvSpPr>
        <p:spPr>
          <a:xfrm>
            <a:off x="589739" y="4989877"/>
            <a:ext cx="3653518" cy="523220"/>
          </a:xfrm>
          <a:prstGeom prst="rect">
            <a:avLst/>
          </a:prstGeom>
          <a:noFill/>
        </p:spPr>
        <p:txBody>
          <a:bodyPr wrap="square" rtlCol="0">
            <a:spAutoFit/>
          </a:bodyPr>
          <a:lstStyle/>
          <a:p>
            <a:r>
              <a:rPr lang="nl-NL" sz="2800" b="1" dirty="0">
                <a:solidFill>
                  <a:schemeClr val="accent1"/>
                </a:solidFill>
              </a:rPr>
              <a:t>www.ssvv.nl</a:t>
            </a:r>
          </a:p>
        </p:txBody>
      </p:sp>
      <p:pic>
        <p:nvPicPr>
          <p:cNvPr id="14" name="Afbeelding 13">
            <a:extLst>
              <a:ext uri="{FF2B5EF4-FFF2-40B4-BE49-F238E27FC236}">
                <a16:creationId xmlns:a16="http://schemas.microsoft.com/office/drawing/2014/main" xmlns="" id="{96D958E7-0EA4-45F7-B042-4261F69695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3537" y="550537"/>
            <a:ext cx="1589564" cy="589534"/>
          </a:xfrm>
          <a:prstGeom prst="rect">
            <a:avLst/>
          </a:prstGeom>
        </p:spPr>
      </p:pic>
      <p:pic>
        <p:nvPicPr>
          <p:cNvPr id="18" name="Afbeelding 17">
            <a:extLst>
              <a:ext uri="{FF2B5EF4-FFF2-40B4-BE49-F238E27FC236}">
                <a16:creationId xmlns:a16="http://schemas.microsoft.com/office/drawing/2014/main" xmlns="" id="{C7FEA1FE-0D59-4F3D-93EE-0F6D9A97B9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38506" y="1010235"/>
            <a:ext cx="1751658" cy="145761"/>
          </a:xfrm>
          <a:prstGeom prst="rect">
            <a:avLst/>
          </a:prstGeom>
        </p:spPr>
      </p:pic>
    </p:spTree>
    <p:extLst>
      <p:ext uri="{BB962C8B-B14F-4D97-AF65-F5344CB8AC3E}">
        <p14:creationId xmlns:p14="http://schemas.microsoft.com/office/powerpoint/2010/main" val="4087067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631950" y="800100"/>
            <a:ext cx="3420000" cy="933450"/>
          </a:xfrm>
        </p:spPr>
        <p:txBody>
          <a:bodyPr anchor="t" anchorCtr="0"/>
          <a:lstStyle>
            <a:lvl1pPr>
              <a:defRPr sz="3200"/>
            </a:lvl1pPr>
          </a:lstStyle>
          <a:p>
            <a:r>
              <a:rPr lang="en-US" smtClean="0"/>
              <a:t>Titelstijl van model bewerken</a:t>
            </a:r>
            <a:endParaRPr lang="nl-NL" dirty="0"/>
          </a:p>
        </p:txBody>
      </p:sp>
      <p:sp>
        <p:nvSpPr>
          <p:cNvPr id="3" name="Content Placeholder 2"/>
          <p:cNvSpPr>
            <a:spLocks noGrp="1"/>
          </p:cNvSpPr>
          <p:nvPr>
            <p:ph idx="1"/>
          </p:nvPr>
        </p:nvSpPr>
        <p:spPr>
          <a:xfrm>
            <a:off x="5183188" y="800101"/>
            <a:ext cx="6172200" cy="5060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dirty="0"/>
          </a:p>
        </p:txBody>
      </p:sp>
      <p:sp>
        <p:nvSpPr>
          <p:cNvPr id="4" name="Text Placeholder 3"/>
          <p:cNvSpPr>
            <a:spLocks noGrp="1"/>
          </p:cNvSpPr>
          <p:nvPr>
            <p:ph type="body" sz="half" idx="2"/>
          </p:nvPr>
        </p:nvSpPr>
        <p:spPr>
          <a:xfrm>
            <a:off x="1631950" y="2057400"/>
            <a:ext cx="3397250" cy="430887"/>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Klik om de tekststijl van het model te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D6BCF77-3B20-4D4A-83E1-E3DF06597599}" type="slidenum">
              <a:rPr lang="nl-NL" smtClean="0"/>
              <a:t>‹nr.›</a:t>
            </a:fld>
            <a:endParaRPr lang="nl-NL"/>
          </a:p>
        </p:txBody>
      </p:sp>
      <p:sp>
        <p:nvSpPr>
          <p:cNvPr id="8" name="Isosceles Triangle 10">
            <a:extLst>
              <a:ext uri="{FF2B5EF4-FFF2-40B4-BE49-F238E27FC236}">
                <a16:creationId xmlns:a16="http://schemas.microsoft.com/office/drawing/2014/main" xmlns="" id="{C750B755-72A0-1A43-99CB-AA4ED17B69E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9" name="Group 13">
            <a:extLst>
              <a:ext uri="{FF2B5EF4-FFF2-40B4-BE49-F238E27FC236}">
                <a16:creationId xmlns:a16="http://schemas.microsoft.com/office/drawing/2014/main" xmlns="" id="{C42714B0-D20D-B243-9D11-CFB0389B046C}"/>
              </a:ext>
            </a:extLst>
          </p:cNvPr>
          <p:cNvGrpSpPr/>
          <p:nvPr userDrawn="1"/>
        </p:nvGrpSpPr>
        <p:grpSpPr>
          <a:xfrm>
            <a:off x="8401513" y="4302034"/>
            <a:ext cx="3793751" cy="2555965"/>
            <a:chOff x="7193280" y="4302034"/>
            <a:chExt cx="3793751" cy="2555965"/>
          </a:xfrm>
        </p:grpSpPr>
        <p:sp>
          <p:nvSpPr>
            <p:cNvPr id="10" name="Isosceles Triangle 11">
              <a:extLst>
                <a:ext uri="{FF2B5EF4-FFF2-40B4-BE49-F238E27FC236}">
                  <a16:creationId xmlns:a16="http://schemas.microsoft.com/office/drawing/2014/main" xmlns="" id="{B6433C36-40A9-BC4A-8057-EC264E8C62CA}"/>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Isosceles Triangle 12">
              <a:extLst>
                <a:ext uri="{FF2B5EF4-FFF2-40B4-BE49-F238E27FC236}">
                  <a16:creationId xmlns:a16="http://schemas.microsoft.com/office/drawing/2014/main" xmlns="" id="{6435817F-86DE-494A-865B-406097B46F69}"/>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a:extLst>
              <a:ext uri="{FF2B5EF4-FFF2-40B4-BE49-F238E27FC236}">
                <a16:creationId xmlns:a16="http://schemas.microsoft.com/office/drawing/2014/main" xmlns="" id="{9B948ACF-4BC6-594A-90F9-B20657EA151C}"/>
              </a:ext>
            </a:extLst>
          </p:cNvPr>
          <p:cNvGrpSpPr/>
          <p:nvPr userDrawn="1"/>
        </p:nvGrpSpPr>
        <p:grpSpPr>
          <a:xfrm>
            <a:off x="286567" y="6271611"/>
            <a:ext cx="3088822" cy="376842"/>
            <a:chOff x="286567" y="6271611"/>
            <a:chExt cx="3088822" cy="376842"/>
          </a:xfrm>
        </p:grpSpPr>
        <p:pic>
          <p:nvPicPr>
            <p:cNvPr id="13" name="Afbeelding 12">
              <a:extLst>
                <a:ext uri="{FF2B5EF4-FFF2-40B4-BE49-F238E27FC236}">
                  <a16:creationId xmlns:a16="http://schemas.microsoft.com/office/drawing/2014/main" xmlns="" id="{9EE96134-720A-834B-9F5E-EB6C15BBDA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4" name="Afbeelding 13">
              <a:extLst>
                <a:ext uri="{FF2B5EF4-FFF2-40B4-BE49-F238E27FC236}">
                  <a16:creationId xmlns:a16="http://schemas.microsoft.com/office/drawing/2014/main" xmlns="" id="{CB8BDF14-970B-6541-8726-B3CAFC3A17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934599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631950" y="800100"/>
            <a:ext cx="3420000" cy="886397"/>
          </a:xfrm>
        </p:spPr>
        <p:txBody>
          <a:bodyPr anchor="t" anchorCtr="0"/>
          <a:lstStyle>
            <a:lvl1pPr>
              <a:defRPr sz="3200"/>
            </a:lvl1pPr>
          </a:lstStyle>
          <a:p>
            <a:r>
              <a:rPr lang="en-US" smtClean="0"/>
              <a:t>Titelstijl van model bewerken</a:t>
            </a:r>
            <a:endParaRPr lang="nl-NL"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Sleep de afbeelding naar de tijdelijke aanduiding of klik op het pictogram als u een afbeelding wilt toevoegen</a:t>
            </a:r>
            <a:endParaRPr lang="nl-NL"/>
          </a:p>
        </p:txBody>
      </p:sp>
      <p:sp>
        <p:nvSpPr>
          <p:cNvPr id="4" name="Text Placeholder 3"/>
          <p:cNvSpPr>
            <a:spLocks noGrp="1"/>
          </p:cNvSpPr>
          <p:nvPr>
            <p:ph type="body" sz="half" idx="2"/>
          </p:nvPr>
        </p:nvSpPr>
        <p:spPr>
          <a:xfrm>
            <a:off x="1631950" y="2057400"/>
            <a:ext cx="34200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Klik om de tekststijl van het model te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D6BCF77-3B20-4D4A-83E1-E3DF06597599}" type="slidenum">
              <a:rPr lang="nl-NL" smtClean="0"/>
              <a:t>‹nr.›</a:t>
            </a:fld>
            <a:endParaRPr lang="nl-NL"/>
          </a:p>
        </p:txBody>
      </p:sp>
      <p:sp>
        <p:nvSpPr>
          <p:cNvPr id="8" name="Isosceles Triangle 10">
            <a:extLst>
              <a:ext uri="{FF2B5EF4-FFF2-40B4-BE49-F238E27FC236}">
                <a16:creationId xmlns:a16="http://schemas.microsoft.com/office/drawing/2014/main" xmlns="" id="{98638DC1-FF36-1D4A-B822-22527CDF3FE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9" name="Group 13">
            <a:extLst>
              <a:ext uri="{FF2B5EF4-FFF2-40B4-BE49-F238E27FC236}">
                <a16:creationId xmlns:a16="http://schemas.microsoft.com/office/drawing/2014/main" xmlns="" id="{C3496FCC-0F51-F447-9A31-3CC6C62338FC}"/>
              </a:ext>
            </a:extLst>
          </p:cNvPr>
          <p:cNvGrpSpPr/>
          <p:nvPr userDrawn="1"/>
        </p:nvGrpSpPr>
        <p:grpSpPr>
          <a:xfrm>
            <a:off x="8401513" y="4302034"/>
            <a:ext cx="3793751" cy="2555965"/>
            <a:chOff x="7193280" y="4302034"/>
            <a:chExt cx="3793751" cy="2555965"/>
          </a:xfrm>
        </p:grpSpPr>
        <p:sp>
          <p:nvSpPr>
            <p:cNvPr id="10" name="Isosceles Triangle 11">
              <a:extLst>
                <a:ext uri="{FF2B5EF4-FFF2-40B4-BE49-F238E27FC236}">
                  <a16:creationId xmlns:a16="http://schemas.microsoft.com/office/drawing/2014/main" xmlns="" id="{906E966D-8A39-E24D-8588-0C80DB106BC4}"/>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Isosceles Triangle 12">
              <a:extLst>
                <a:ext uri="{FF2B5EF4-FFF2-40B4-BE49-F238E27FC236}">
                  <a16:creationId xmlns:a16="http://schemas.microsoft.com/office/drawing/2014/main" xmlns="" id="{530B83F1-6108-0D46-BCD0-2F8C9053DB88}"/>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a:extLst>
              <a:ext uri="{FF2B5EF4-FFF2-40B4-BE49-F238E27FC236}">
                <a16:creationId xmlns:a16="http://schemas.microsoft.com/office/drawing/2014/main" xmlns="" id="{6E817D4D-4390-8E41-9AA9-A2907F6D6AB4}"/>
              </a:ext>
            </a:extLst>
          </p:cNvPr>
          <p:cNvGrpSpPr/>
          <p:nvPr userDrawn="1"/>
        </p:nvGrpSpPr>
        <p:grpSpPr>
          <a:xfrm>
            <a:off x="286567" y="6271611"/>
            <a:ext cx="3088822" cy="376842"/>
            <a:chOff x="286567" y="6271611"/>
            <a:chExt cx="3088822" cy="376842"/>
          </a:xfrm>
        </p:grpSpPr>
        <p:pic>
          <p:nvPicPr>
            <p:cNvPr id="13" name="Afbeelding 12">
              <a:extLst>
                <a:ext uri="{FF2B5EF4-FFF2-40B4-BE49-F238E27FC236}">
                  <a16:creationId xmlns:a16="http://schemas.microsoft.com/office/drawing/2014/main" xmlns="" id="{97E573E0-E341-414D-A7FC-8C5E281BBD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4" name="Afbeelding 13">
              <a:extLst>
                <a:ext uri="{FF2B5EF4-FFF2-40B4-BE49-F238E27FC236}">
                  <a16:creationId xmlns:a16="http://schemas.microsoft.com/office/drawing/2014/main" xmlns="" id="{87900D63-B232-B54C-A402-4C0CDD0730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42397486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1564" y="800100"/>
            <a:ext cx="9721850" cy="609398"/>
          </a:xfrm>
          <a:prstGeom prst="rect">
            <a:avLst/>
          </a:prstGeom>
        </p:spPr>
        <p:txBody>
          <a:bodyPr vert="horz" lIns="36000" tIns="0" rIns="36000" bIns="0" rtlCol="0" anchor="t" anchorCtr="0">
            <a:spAutoFit/>
          </a:bodyPr>
          <a:lstStyle/>
          <a:p>
            <a:r>
              <a:rPr lang="en-US" smtClean="0"/>
              <a:t>Titelstijl van model bewerken</a:t>
            </a:r>
            <a:endParaRPr lang="nl-NL" dirty="0"/>
          </a:p>
        </p:txBody>
      </p:sp>
      <p:sp>
        <p:nvSpPr>
          <p:cNvPr id="3" name="Text Placeholder 2"/>
          <p:cNvSpPr>
            <a:spLocks noGrp="1"/>
          </p:cNvSpPr>
          <p:nvPr>
            <p:ph type="body" idx="1"/>
          </p:nvPr>
        </p:nvSpPr>
        <p:spPr>
          <a:xfrm>
            <a:off x="1641564" y="1810655"/>
            <a:ext cx="9721680" cy="2231380"/>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9324975" y="6356350"/>
            <a:ext cx="2743200" cy="365125"/>
          </a:xfrm>
          <a:prstGeom prst="rect">
            <a:avLst/>
          </a:prstGeom>
        </p:spPr>
        <p:txBody>
          <a:bodyPr vert="horz" lIns="91440" tIns="45720" rIns="91440" bIns="45720" rtlCol="0" anchor="ctr"/>
          <a:lstStyle>
            <a:lvl1pPr algn="r">
              <a:defRPr sz="1200" b="1">
                <a:solidFill>
                  <a:schemeClr val="bg1"/>
                </a:solidFill>
              </a:defRPr>
            </a:lvl1pPr>
          </a:lstStyle>
          <a:p>
            <a:fld id="{AD6BCF77-3B20-4D4A-83E1-E3DF06597599}" type="slidenum">
              <a:rPr lang="nl-NL" smtClean="0"/>
              <a:pPr/>
              <a:t>‹nr.›</a:t>
            </a:fld>
            <a:endParaRPr lang="nl-NL" dirty="0"/>
          </a:p>
        </p:txBody>
      </p:sp>
    </p:spTree>
    <p:extLst>
      <p:ext uri="{BB962C8B-B14F-4D97-AF65-F5344CB8AC3E}">
        <p14:creationId xmlns:p14="http://schemas.microsoft.com/office/powerpoint/2010/main" val="4131819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60"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accent1"/>
          </a:solidFill>
          <a:latin typeface="+mn-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1pPr>
      <a:lvl2pPr marL="0" indent="-288000" algn="l" defTabSz="914400" rtl="0" eaLnBrk="1" latinLnBrk="0" hangingPunct="1">
        <a:lnSpc>
          <a:spcPct val="100000"/>
        </a:lnSpc>
        <a:spcBef>
          <a:spcPts val="0"/>
        </a:spcBef>
        <a:spcAft>
          <a:spcPts val="600"/>
        </a:spcAft>
        <a:buClr>
          <a:schemeClr val="tx2"/>
        </a:buClr>
        <a:buSzPct val="70000"/>
        <a:buFontTx/>
        <a:buBlip>
          <a:blip r:embed="rId13"/>
        </a:buBlip>
        <a:defRPr sz="2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spcAft>
          <a:spcPts val="600"/>
        </a:spcAft>
        <a:buClr>
          <a:schemeClr val="tx2"/>
        </a:buClr>
        <a:buSzPct val="70000"/>
        <a:buFontTx/>
        <a:buBlip>
          <a:blip r:embed="rId13"/>
        </a:buBlip>
        <a:defRPr sz="2400" kern="1200">
          <a:solidFill>
            <a:schemeClr val="tx1"/>
          </a:solidFill>
          <a:latin typeface="+mn-lt"/>
          <a:ea typeface="+mn-ea"/>
          <a:cs typeface="+mn-cs"/>
        </a:defRPr>
      </a:lvl3pPr>
      <a:lvl4pPr marL="792000" indent="-216000" algn="l" defTabSz="914400" rtl="0" eaLnBrk="1" latinLnBrk="0" hangingPunct="1">
        <a:lnSpc>
          <a:spcPct val="100000"/>
        </a:lnSpc>
        <a:spcBef>
          <a:spcPts val="0"/>
        </a:spcBef>
        <a:spcAft>
          <a:spcPts val="600"/>
        </a:spcAft>
        <a:buClr>
          <a:schemeClr val="tx2"/>
        </a:buClr>
        <a:buFont typeface="Times New Roman" panose="02020603050405020304" pitchFamily="18" charset="0"/>
        <a:buChar char="›"/>
        <a:defRPr sz="20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028" userDrawn="1">
          <p15:clr>
            <a:srgbClr val="F26B43"/>
          </p15:clr>
        </p15:guide>
        <p15:guide id="2" orient="horz" pos="5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youtu.be/TlBebR-Kir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p:cNvPicPr>
          <p:nvPr/>
        </p:nvPicPr>
        <p:blipFill rotWithShape="1">
          <a:blip r:embed="rId3" cstate="screen">
            <a:extLst>
              <a:ext uri="{28A0092B-C50C-407E-A947-70E740481C1C}">
                <a14:useLocalDpi xmlns:a14="http://schemas.microsoft.com/office/drawing/2010/main"/>
              </a:ext>
            </a:extLst>
          </a:blip>
          <a:srcRect r="68870"/>
          <a:stretch/>
        </p:blipFill>
        <p:spPr>
          <a:xfrm>
            <a:off x="613538" y="550538"/>
            <a:ext cx="1653412" cy="628494"/>
          </a:xfrm>
          <a:prstGeom prst="rect">
            <a:avLst/>
          </a:prstGeom>
        </p:spPr>
      </p:pic>
      <p:pic>
        <p:nvPicPr>
          <p:cNvPr id="5" name="Picture 8"/>
          <p:cNvPicPr>
            <a:picLocks noChangeAspect="1"/>
          </p:cNvPicPr>
          <p:nvPr/>
        </p:nvPicPr>
        <p:blipFill rotWithShape="1">
          <a:blip r:embed="rId3" cstate="screen">
            <a:extLst>
              <a:ext uri="{28A0092B-C50C-407E-A947-70E740481C1C}">
                <a14:useLocalDpi xmlns:a14="http://schemas.microsoft.com/office/drawing/2010/main"/>
              </a:ext>
            </a:extLst>
          </a:blip>
          <a:srcRect l="35786" r="-2166"/>
          <a:stretch/>
        </p:blipFill>
        <p:spPr>
          <a:xfrm>
            <a:off x="2181225" y="771047"/>
            <a:ext cx="2070053" cy="369024"/>
          </a:xfrm>
          <a:prstGeom prst="rect">
            <a:avLst/>
          </a:prstGeom>
        </p:spPr>
      </p:pic>
      <p:sp>
        <p:nvSpPr>
          <p:cNvPr id="9" name="Titel 1"/>
          <p:cNvSpPr>
            <a:spLocks noGrp="1"/>
          </p:cNvSpPr>
          <p:nvPr>
            <p:ph type="ctrTitle"/>
          </p:nvPr>
        </p:nvSpPr>
        <p:spPr>
          <a:xfrm>
            <a:off x="657225" y="4483342"/>
            <a:ext cx="9144000" cy="609398"/>
          </a:xfrm>
        </p:spPr>
        <p:txBody>
          <a:bodyPr/>
          <a:lstStyle/>
          <a:p>
            <a:r>
              <a:rPr lang="nl-NL" dirty="0" err="1" smtClean="0"/>
              <a:t>Toolbox</a:t>
            </a:r>
            <a:r>
              <a:rPr lang="nl-NL" dirty="0" smtClean="0"/>
              <a:t> Werken op hoogte</a:t>
            </a:r>
            <a:endParaRPr lang="nl-NL" dirty="0"/>
          </a:p>
        </p:txBody>
      </p:sp>
      <p:sp>
        <p:nvSpPr>
          <p:cNvPr id="10" name="Ondertitel 2"/>
          <p:cNvSpPr>
            <a:spLocks noGrp="1"/>
          </p:cNvSpPr>
          <p:nvPr>
            <p:ph type="subTitle" idx="1"/>
          </p:nvPr>
        </p:nvSpPr>
        <p:spPr>
          <a:xfrm>
            <a:off x="657225" y="5036044"/>
            <a:ext cx="9144000" cy="430887"/>
          </a:xfrm>
        </p:spPr>
        <p:txBody>
          <a:bodyPr/>
          <a:lstStyle/>
          <a:p>
            <a:r>
              <a:rPr lang="nl-NL" dirty="0" smtClean="0"/>
              <a:t>Samen doen we het beter!</a:t>
            </a:r>
            <a:endParaRPr lang="nl-NL" dirty="0"/>
          </a:p>
        </p:txBody>
      </p:sp>
      <p:pic>
        <p:nvPicPr>
          <p:cNvPr id="11" name="Afbeelding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3263" y="0"/>
            <a:ext cx="6534996" cy="4335419"/>
          </a:xfrm>
          <a:prstGeom prst="rect">
            <a:avLst/>
          </a:prstGeom>
        </p:spPr>
      </p:pic>
    </p:spTree>
    <p:extLst>
      <p:ext uri="{BB962C8B-B14F-4D97-AF65-F5344CB8AC3E}">
        <p14:creationId xmlns:p14="http://schemas.microsoft.com/office/powerpoint/2010/main" val="1848380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Persoonlijke valbeveiliging</a:t>
            </a:r>
            <a:endParaRPr lang="nl-NL" dirty="0"/>
          </a:p>
        </p:txBody>
      </p:sp>
      <p:sp>
        <p:nvSpPr>
          <p:cNvPr id="3" name="Tijdelijke aanduiding voor inhoud 2"/>
          <p:cNvSpPr>
            <a:spLocks noGrp="1"/>
          </p:cNvSpPr>
          <p:nvPr>
            <p:ph idx="1"/>
          </p:nvPr>
        </p:nvSpPr>
        <p:spPr>
          <a:xfrm>
            <a:off x="1641564" y="1810655"/>
            <a:ext cx="9721850" cy="4047262"/>
          </a:xfrm>
        </p:spPr>
        <p:txBody>
          <a:bodyPr/>
          <a:lstStyle/>
          <a:p>
            <a:pPr lvl="1"/>
            <a:r>
              <a:rPr lang="nl-NL" dirty="0" smtClean="0"/>
              <a:t>Gebruik persoonlijke valbeveiliging alleen </a:t>
            </a:r>
            <a:r>
              <a:rPr lang="nl-NL" dirty="0"/>
              <a:t>wanneer collectieve maatregelen niet mogelijk zijn</a:t>
            </a:r>
          </a:p>
          <a:p>
            <a:pPr lvl="1"/>
            <a:r>
              <a:rPr lang="nl-NL" dirty="0" smtClean="0"/>
              <a:t>Randvoorwaarden voor gebruik:</a:t>
            </a:r>
          </a:p>
          <a:p>
            <a:pPr lvl="2"/>
            <a:r>
              <a:rPr lang="nl-NL" dirty="0" smtClean="0"/>
              <a:t>Er staat een CE-markering op</a:t>
            </a:r>
          </a:p>
          <a:p>
            <a:pPr lvl="2"/>
            <a:r>
              <a:rPr lang="nl-NL" dirty="0" smtClean="0"/>
              <a:t>Het materiaal is in </a:t>
            </a:r>
            <a:r>
              <a:rPr lang="nl-NL" dirty="0"/>
              <a:t>goede staat</a:t>
            </a:r>
          </a:p>
          <a:p>
            <a:pPr lvl="2"/>
            <a:r>
              <a:rPr lang="nl-NL" dirty="0" smtClean="0"/>
              <a:t>Het materiaal wordt gebruikt volgens de gebruiksaanwijzing of instructie</a:t>
            </a:r>
            <a:endParaRPr lang="nl-NL" dirty="0"/>
          </a:p>
          <a:p>
            <a:pPr lvl="2"/>
            <a:r>
              <a:rPr lang="nl-NL" dirty="0" smtClean="0"/>
              <a:t>De banden zijn strak </a:t>
            </a:r>
            <a:r>
              <a:rPr lang="nl-NL" dirty="0"/>
              <a:t>om het lichaam getrokken</a:t>
            </a:r>
          </a:p>
          <a:p>
            <a:pPr lvl="2"/>
            <a:r>
              <a:rPr lang="nl-NL" dirty="0" smtClean="0"/>
              <a:t>Er zijn deskundige (</a:t>
            </a:r>
            <a:r>
              <a:rPr lang="nl-NL" dirty="0" err="1" smtClean="0"/>
              <a:t>bedrijfs</a:t>
            </a:r>
            <a:r>
              <a:rPr lang="nl-NL" dirty="0" smtClean="0"/>
              <a:t>)hulpverleners </a:t>
            </a:r>
            <a:r>
              <a:rPr lang="nl-NL" dirty="0"/>
              <a:t>in de </a:t>
            </a:r>
            <a:r>
              <a:rPr lang="nl-NL" dirty="0" smtClean="0"/>
              <a:t>buurt</a:t>
            </a:r>
            <a:endParaRPr lang="nl-NL" dirty="0"/>
          </a:p>
          <a:p>
            <a:pPr lvl="2"/>
            <a:r>
              <a:rPr lang="nl-NL" dirty="0" smtClean="0"/>
              <a:t>De </a:t>
            </a:r>
            <a:r>
              <a:rPr lang="nl-NL" dirty="0" err="1" smtClean="0"/>
              <a:t>vallijn</a:t>
            </a:r>
            <a:r>
              <a:rPr lang="nl-NL" dirty="0" smtClean="0"/>
              <a:t> is goed bevestigd</a:t>
            </a:r>
            <a:endParaRPr lang="nl-NL" dirty="0"/>
          </a:p>
        </p:txBody>
      </p:sp>
      <p:sp>
        <p:nvSpPr>
          <p:cNvPr id="4" name="Tijdelijke aanduiding voor dianummer 4"/>
          <p:cNvSpPr>
            <a:spLocks noGrp="1"/>
          </p:cNvSpPr>
          <p:nvPr>
            <p:ph type="sldNum" sz="quarter" idx="12"/>
          </p:nvPr>
        </p:nvSpPr>
        <p:spPr>
          <a:xfrm>
            <a:off x="9324975" y="6356350"/>
            <a:ext cx="2743200" cy="365125"/>
          </a:xfrm>
        </p:spPr>
        <p:txBody>
          <a:bodyPr/>
          <a:lstStyle/>
          <a:p>
            <a:r>
              <a:rPr lang="nl-NL" dirty="0" smtClean="0"/>
              <a:t>10</a:t>
            </a:r>
            <a:endParaRPr lang="nl-NL" dirty="0"/>
          </a:p>
        </p:txBody>
      </p:sp>
    </p:spTree>
    <p:extLst>
      <p:ext uri="{BB962C8B-B14F-4D97-AF65-F5344CB8AC3E}">
        <p14:creationId xmlns:p14="http://schemas.microsoft.com/office/powerpoint/2010/main" val="827210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41564" y="800100"/>
            <a:ext cx="9721850" cy="609398"/>
          </a:xfrm>
        </p:spPr>
        <p:txBody>
          <a:bodyPr/>
          <a:lstStyle/>
          <a:p>
            <a:r>
              <a:rPr lang="nl-NL" dirty="0" smtClean="0"/>
              <a:t>Wat moet je NOOIT doen?</a:t>
            </a:r>
            <a:endParaRPr lang="nl-NL" dirty="0"/>
          </a:p>
        </p:txBody>
      </p:sp>
      <p:sp>
        <p:nvSpPr>
          <p:cNvPr id="3" name="Tijdelijke aanduiding voor inhoud 2"/>
          <p:cNvSpPr>
            <a:spLocks noGrp="1"/>
          </p:cNvSpPr>
          <p:nvPr>
            <p:ph idx="1"/>
          </p:nvPr>
        </p:nvSpPr>
        <p:spPr>
          <a:xfrm>
            <a:off x="1641564" y="1810655"/>
            <a:ext cx="9721850" cy="2385268"/>
          </a:xfrm>
        </p:spPr>
        <p:txBody>
          <a:bodyPr/>
          <a:lstStyle/>
          <a:p>
            <a:pPr lvl="1"/>
            <a:r>
              <a:rPr lang="nl-NL" dirty="0"/>
              <a:t>Onbeschermd werken op een vloer of dak met openingen of randen</a:t>
            </a:r>
          </a:p>
          <a:p>
            <a:pPr lvl="1"/>
            <a:r>
              <a:rPr lang="nl-NL" dirty="0" smtClean="0"/>
              <a:t>Ergens op klimmen als het daar </a:t>
            </a:r>
            <a:r>
              <a:rPr lang="nl-NL" dirty="0"/>
              <a:t>niet voor bedoeld is</a:t>
            </a:r>
          </a:p>
          <a:p>
            <a:pPr lvl="1"/>
            <a:r>
              <a:rPr lang="nl-NL" dirty="0"/>
              <a:t>Ergens op lopen als je niet zeker weet of het draagkrachtig </a:t>
            </a:r>
            <a:r>
              <a:rPr lang="nl-NL" dirty="0" smtClean="0"/>
              <a:t>is</a:t>
            </a:r>
            <a:endParaRPr lang="nl-NL" dirty="0"/>
          </a:p>
          <a:p>
            <a:pPr lvl="1"/>
            <a:r>
              <a:rPr lang="nl-NL" dirty="0"/>
              <a:t>Een onveilige steiger of (niet-geborgde) ladder gebruiken</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6725" y="4345240"/>
            <a:ext cx="5291528" cy="2011110"/>
          </a:xfrm>
          <a:prstGeom prst="rect">
            <a:avLst/>
          </a:prstGeom>
        </p:spPr>
      </p:pic>
      <p:sp>
        <p:nvSpPr>
          <p:cNvPr id="5" name="Tijdelijke aanduiding voor dianummer 4"/>
          <p:cNvSpPr>
            <a:spLocks noGrp="1"/>
          </p:cNvSpPr>
          <p:nvPr>
            <p:ph type="sldNum" sz="quarter" idx="12"/>
          </p:nvPr>
        </p:nvSpPr>
        <p:spPr>
          <a:xfrm>
            <a:off x="9324975" y="6356350"/>
            <a:ext cx="2743200" cy="365125"/>
          </a:xfrm>
        </p:spPr>
        <p:txBody>
          <a:bodyPr/>
          <a:lstStyle/>
          <a:p>
            <a:r>
              <a:rPr lang="nl-NL" dirty="0" smtClean="0"/>
              <a:t>11</a:t>
            </a:r>
            <a:endParaRPr lang="nl-NL" dirty="0"/>
          </a:p>
        </p:txBody>
      </p:sp>
    </p:spTree>
    <p:extLst>
      <p:ext uri="{BB962C8B-B14F-4D97-AF65-F5344CB8AC3E}">
        <p14:creationId xmlns:p14="http://schemas.microsoft.com/office/powerpoint/2010/main" val="615179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1564" y="800100"/>
            <a:ext cx="9721850" cy="609398"/>
          </a:xfrm>
        </p:spPr>
        <p:txBody>
          <a:bodyPr/>
          <a:lstStyle/>
          <a:p>
            <a:r>
              <a:rPr lang="nl-NL" dirty="0"/>
              <a:t>Wat kunnen we beter doen? </a:t>
            </a:r>
          </a:p>
        </p:txBody>
      </p:sp>
      <p:sp>
        <p:nvSpPr>
          <p:cNvPr id="3" name="Content Placeholder 2"/>
          <p:cNvSpPr>
            <a:spLocks noGrp="1"/>
          </p:cNvSpPr>
          <p:nvPr>
            <p:ph idx="1"/>
          </p:nvPr>
        </p:nvSpPr>
        <p:spPr>
          <a:xfrm>
            <a:off x="1641564" y="1810655"/>
            <a:ext cx="10126366" cy="3554819"/>
          </a:xfrm>
        </p:spPr>
        <p:txBody>
          <a:bodyPr/>
          <a:lstStyle/>
          <a:p>
            <a:r>
              <a:rPr lang="nl-NL" dirty="0"/>
              <a:t>Hebben jullie ideeën over wat we beter kunnen doen?</a:t>
            </a:r>
          </a:p>
          <a:p>
            <a:pPr lvl="1"/>
            <a:r>
              <a:rPr lang="nl-NL" dirty="0"/>
              <a:t>In ons team?</a:t>
            </a:r>
          </a:p>
          <a:p>
            <a:pPr lvl="1"/>
            <a:r>
              <a:rPr lang="nl-NL" dirty="0"/>
              <a:t>Op onze locatie?</a:t>
            </a:r>
          </a:p>
          <a:p>
            <a:pPr lvl="1"/>
            <a:r>
              <a:rPr lang="nl-NL" dirty="0"/>
              <a:t>In ons bedrijf</a:t>
            </a:r>
            <a:r>
              <a:rPr lang="nl-NL" dirty="0" smtClean="0"/>
              <a:t>?</a:t>
            </a:r>
            <a:endParaRPr lang="nl-NL" dirty="0"/>
          </a:p>
          <a:p>
            <a:pPr lvl="1"/>
            <a:endParaRPr lang="nl-NL" dirty="0" smtClean="0"/>
          </a:p>
          <a:p>
            <a:pPr lvl="1"/>
            <a:r>
              <a:rPr lang="nl-NL" dirty="0"/>
              <a:t>Hebben jullie vragen over wat je moet doen als het misgaat?</a:t>
            </a:r>
          </a:p>
          <a:p>
            <a:pPr lvl="1"/>
            <a:r>
              <a:rPr lang="nl-NL" dirty="0"/>
              <a:t>Zijn er in jullie werk zaken die 100% veilig werken onmogelijk maken</a:t>
            </a:r>
            <a:r>
              <a:rPr lang="nl-NL" dirty="0" smtClean="0"/>
              <a:t>?</a:t>
            </a:r>
            <a:endParaRPr lang="nl-NL" dirty="0"/>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12</a:t>
            </a:fld>
            <a:endParaRPr lang="nl-NL"/>
          </a:p>
        </p:txBody>
      </p:sp>
    </p:spTree>
    <p:extLst>
      <p:ext uri="{BB962C8B-B14F-4D97-AF65-F5344CB8AC3E}">
        <p14:creationId xmlns:p14="http://schemas.microsoft.com/office/powerpoint/2010/main" val="1336268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1214" y="1409498"/>
            <a:ext cx="2632200" cy="4351621"/>
          </a:xfrm>
          <a:prstGeom prst="rect">
            <a:avLst/>
          </a:prstGeom>
        </p:spPr>
      </p:pic>
      <p:sp>
        <p:nvSpPr>
          <p:cNvPr id="2" name="Titel 1"/>
          <p:cNvSpPr>
            <a:spLocks noGrp="1"/>
          </p:cNvSpPr>
          <p:nvPr>
            <p:ph type="title"/>
          </p:nvPr>
        </p:nvSpPr>
        <p:spPr/>
        <p:txBody>
          <a:bodyPr/>
          <a:lstStyle/>
          <a:p>
            <a:r>
              <a:rPr lang="nl-NL" dirty="0"/>
              <a:t>Wat kun je zelf doen?</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13</a:t>
            </a:fld>
            <a:endParaRPr lang="nl-NL"/>
          </a:p>
        </p:txBody>
      </p:sp>
      <p:sp>
        <p:nvSpPr>
          <p:cNvPr id="8" name="Content Placeholder 2"/>
          <p:cNvSpPr>
            <a:spLocks noGrp="1"/>
          </p:cNvSpPr>
          <p:nvPr>
            <p:ph idx="1"/>
          </p:nvPr>
        </p:nvSpPr>
        <p:spPr>
          <a:xfrm>
            <a:off x="1641564" y="1810655"/>
            <a:ext cx="8098784" cy="861774"/>
          </a:xfrm>
        </p:spPr>
        <p:txBody>
          <a:bodyPr/>
          <a:lstStyle/>
          <a:p>
            <a:r>
              <a:rPr lang="nl-NL" dirty="0"/>
              <a:t>Geef voorbeelden van wat </a:t>
            </a:r>
            <a:r>
              <a:rPr lang="nl-NL" dirty="0" smtClean="0"/>
              <a:t>je </a:t>
            </a:r>
            <a:r>
              <a:rPr lang="nl-NL" dirty="0"/>
              <a:t>zelf </a:t>
            </a:r>
            <a:r>
              <a:rPr lang="nl-NL" dirty="0" smtClean="0"/>
              <a:t>kunt </a:t>
            </a:r>
            <a:r>
              <a:rPr lang="nl-NL" dirty="0"/>
              <a:t>doen </a:t>
            </a:r>
            <a:r>
              <a:rPr lang="nl-NL" dirty="0" smtClean="0"/>
              <a:t>om valgevaar te voorkomen</a:t>
            </a:r>
            <a:endParaRPr lang="nl-NL" dirty="0"/>
          </a:p>
        </p:txBody>
      </p:sp>
    </p:spTree>
    <p:extLst>
      <p:ext uri="{BB962C8B-B14F-4D97-AF65-F5344CB8AC3E}">
        <p14:creationId xmlns:p14="http://schemas.microsoft.com/office/powerpoint/2010/main" val="612242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Afspraken maken over veilig werken</a:t>
            </a:r>
            <a:endParaRPr lang="nl-NL" dirty="0"/>
          </a:p>
        </p:txBody>
      </p:sp>
      <p:sp>
        <p:nvSpPr>
          <p:cNvPr id="3" name="Content Placeholder 2"/>
          <p:cNvSpPr>
            <a:spLocks noGrp="1"/>
          </p:cNvSpPr>
          <p:nvPr>
            <p:ph idx="1"/>
          </p:nvPr>
        </p:nvSpPr>
        <p:spPr>
          <a:xfrm>
            <a:off x="1641564" y="1810655"/>
            <a:ext cx="9721850" cy="4216539"/>
          </a:xfrm>
        </p:spPr>
        <p:txBody>
          <a:bodyPr/>
          <a:lstStyle/>
          <a:p>
            <a:pPr lvl="1"/>
            <a:r>
              <a:rPr lang="nl-NL" dirty="0"/>
              <a:t>Met jezelf: wat ga je er zelf aan doen?</a:t>
            </a:r>
          </a:p>
          <a:p>
            <a:pPr lvl="1"/>
            <a:r>
              <a:rPr lang="nl-NL" dirty="0"/>
              <a:t>Met elkaar: </a:t>
            </a:r>
            <a:r>
              <a:rPr lang="nl-NL" dirty="0" smtClean="0"/>
              <a:t>help </a:t>
            </a:r>
            <a:r>
              <a:rPr lang="nl-NL" dirty="0"/>
              <a:t>elkaar om op de juiste manier te werken!</a:t>
            </a:r>
          </a:p>
          <a:p>
            <a:pPr lvl="1"/>
            <a:r>
              <a:rPr lang="nl-NL" dirty="0"/>
              <a:t>Op de locatie: </a:t>
            </a:r>
          </a:p>
          <a:p>
            <a:pPr lvl="2"/>
            <a:r>
              <a:rPr lang="nl-NL" dirty="0" smtClean="0"/>
              <a:t>Praat </a:t>
            </a:r>
            <a:r>
              <a:rPr lang="nl-NL" dirty="0"/>
              <a:t>in elk werkoverleg over </a:t>
            </a:r>
            <a:r>
              <a:rPr lang="nl-NL" dirty="0" smtClean="0"/>
              <a:t>het voorkomen van valgevaar</a:t>
            </a:r>
            <a:endParaRPr lang="nl-NL" dirty="0"/>
          </a:p>
          <a:p>
            <a:pPr lvl="2"/>
            <a:r>
              <a:rPr lang="nl-NL" dirty="0" smtClean="0"/>
              <a:t>Verzamel </a:t>
            </a:r>
            <a:r>
              <a:rPr lang="nl-NL" dirty="0"/>
              <a:t>voorbeelden van wat goed gaat en wat minder goed gaat </a:t>
            </a:r>
          </a:p>
          <a:p>
            <a:pPr lvl="1"/>
            <a:r>
              <a:rPr lang="nl-NL" dirty="0"/>
              <a:t>In het bedrijf: vraag </a:t>
            </a:r>
            <a:r>
              <a:rPr lang="nl-NL" dirty="0" smtClean="0"/>
              <a:t>om beschermende maatregelen, informatie en training</a:t>
            </a:r>
          </a:p>
          <a:p>
            <a:pPr lvl="1"/>
            <a:r>
              <a:rPr lang="nl-NL" dirty="0" smtClean="0"/>
              <a:t>We </a:t>
            </a:r>
            <a:r>
              <a:rPr lang="nl-NL" dirty="0"/>
              <a:t>maken een nieuwe afspraak om </a:t>
            </a:r>
            <a:r>
              <a:rPr lang="nl-NL" dirty="0" smtClean="0"/>
              <a:t>het </a:t>
            </a:r>
            <a:r>
              <a:rPr lang="nl-NL" dirty="0"/>
              <a:t>resultaat van onze afspraken </a:t>
            </a:r>
            <a:r>
              <a:rPr lang="nl-NL" dirty="0" smtClean="0"/>
              <a:t>te </a:t>
            </a:r>
            <a:r>
              <a:rPr lang="nl-NL" dirty="0" smtClean="0"/>
              <a:t>bespreken</a:t>
            </a:r>
            <a:endParaRPr lang="nl-NL" dirty="0"/>
          </a:p>
        </p:txBody>
      </p:sp>
      <p:sp>
        <p:nvSpPr>
          <p:cNvPr id="4" name="Tijdelijke aanduiding voor dianummer 4"/>
          <p:cNvSpPr>
            <a:spLocks noGrp="1"/>
          </p:cNvSpPr>
          <p:nvPr>
            <p:ph type="sldNum" sz="quarter" idx="12"/>
          </p:nvPr>
        </p:nvSpPr>
        <p:spPr>
          <a:xfrm>
            <a:off x="9324975" y="6356350"/>
            <a:ext cx="2743200" cy="365125"/>
          </a:xfrm>
        </p:spPr>
        <p:txBody>
          <a:bodyPr/>
          <a:lstStyle/>
          <a:p>
            <a:r>
              <a:rPr lang="nl-NL" dirty="0" smtClean="0"/>
              <a:t>14</a:t>
            </a:r>
            <a:endParaRPr lang="nl-NL" dirty="0"/>
          </a:p>
        </p:txBody>
      </p:sp>
    </p:spTree>
    <p:extLst>
      <p:ext uri="{BB962C8B-B14F-4D97-AF65-F5344CB8AC3E}">
        <p14:creationId xmlns:p14="http://schemas.microsoft.com/office/powerpoint/2010/main" val="1226334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41070" y="2327077"/>
            <a:ext cx="10515600" cy="1661993"/>
          </a:xfrm>
        </p:spPr>
        <p:txBody>
          <a:bodyPr/>
          <a:lstStyle/>
          <a:p>
            <a:r>
              <a:rPr lang="nl-NL" dirty="0" smtClean="0">
                <a:solidFill>
                  <a:srgbClr val="01AEC3"/>
                </a:solidFill>
              </a:rPr>
              <a:t>Dankjewel voor </a:t>
            </a:r>
            <a:r>
              <a:rPr lang="nl-NL" dirty="0">
                <a:solidFill>
                  <a:srgbClr val="01AEC3"/>
                </a:solidFill>
              </a:rPr>
              <a:t>het meedenken over dit belangrijke onderwerp!</a:t>
            </a:r>
          </a:p>
        </p:txBody>
      </p:sp>
      <p:sp>
        <p:nvSpPr>
          <p:cNvPr id="5" name="Tijdelijke aanduiding voor tekst 4"/>
          <p:cNvSpPr>
            <a:spLocks noGrp="1"/>
          </p:cNvSpPr>
          <p:nvPr>
            <p:ph type="body" idx="1"/>
          </p:nvPr>
        </p:nvSpPr>
        <p:spPr>
          <a:xfrm>
            <a:off x="941070" y="4229100"/>
            <a:ext cx="10515600" cy="630767"/>
          </a:xfrm>
        </p:spPr>
        <p:txBody>
          <a:bodyPr/>
          <a:lstStyle/>
          <a:p>
            <a:r>
              <a:rPr lang="nl-NL" sz="2800" b="1" dirty="0" smtClean="0">
                <a:solidFill>
                  <a:srgbClr val="00454F"/>
                </a:solidFill>
              </a:rPr>
              <a:t>Samen </a:t>
            </a:r>
            <a:r>
              <a:rPr lang="nl-NL" sz="2800" b="1" dirty="0">
                <a:solidFill>
                  <a:srgbClr val="00454F"/>
                </a:solidFill>
              </a:rPr>
              <a:t>doen we het beter!</a:t>
            </a:r>
          </a:p>
          <a:p>
            <a:r>
              <a:rPr lang="nl-NL" dirty="0">
                <a:hlinkClick r:id="rId3"/>
              </a:rPr>
              <a:t/>
            </a:r>
            <a:br>
              <a:rPr lang="nl-NL" dirty="0">
                <a:hlinkClick r:id="rId3"/>
              </a:rPr>
            </a:br>
            <a:endParaRPr lang="nl-NL" dirty="0"/>
          </a:p>
        </p:txBody>
      </p:sp>
      <p:sp>
        <p:nvSpPr>
          <p:cNvPr id="3" name="Tijdelijke aanduiding voor dianummer 2"/>
          <p:cNvSpPr>
            <a:spLocks noGrp="1"/>
          </p:cNvSpPr>
          <p:nvPr>
            <p:ph type="sldNum" sz="quarter" idx="12"/>
          </p:nvPr>
        </p:nvSpPr>
        <p:spPr/>
        <p:txBody>
          <a:bodyPr/>
          <a:lstStyle/>
          <a:p>
            <a:fld id="{AD6BCF77-3B20-4D4A-83E1-E3DF06597599}" type="slidenum">
              <a:rPr lang="nl-NL" smtClean="0"/>
              <a:t>15</a:t>
            </a:fld>
            <a:endParaRPr lang="nl-NL" dirty="0"/>
          </a:p>
        </p:txBody>
      </p:sp>
    </p:spTree>
    <p:extLst>
      <p:ext uri="{BB962C8B-B14F-4D97-AF65-F5344CB8AC3E}">
        <p14:creationId xmlns:p14="http://schemas.microsoft.com/office/powerpoint/2010/main" val="879069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C</a:t>
            </a:r>
            <a:r>
              <a:rPr lang="nl-NL" smtClean="0"/>
              <a:t>ijfers en ongevallen</a:t>
            </a:r>
            <a:endParaRPr lang="nl-NL" dirty="0"/>
          </a:p>
        </p:txBody>
      </p:sp>
      <p:sp>
        <p:nvSpPr>
          <p:cNvPr id="3" name="Tijdelijke aanduiding voor inhoud 2"/>
          <p:cNvSpPr>
            <a:spLocks noGrp="1"/>
          </p:cNvSpPr>
          <p:nvPr>
            <p:ph idx="1"/>
          </p:nvPr>
        </p:nvSpPr>
        <p:spPr>
          <a:xfrm>
            <a:off x="1641564" y="1810655"/>
            <a:ext cx="9721850" cy="2416046"/>
          </a:xfrm>
        </p:spPr>
        <p:txBody>
          <a:bodyPr/>
          <a:lstStyle/>
          <a:p>
            <a:pPr lvl="1"/>
            <a:r>
              <a:rPr lang="nl-NL" dirty="0" smtClean="0"/>
              <a:t>In </a:t>
            </a:r>
            <a:r>
              <a:rPr lang="nl-NL" dirty="0"/>
              <a:t>2016 </a:t>
            </a:r>
            <a:r>
              <a:rPr lang="nl-NL" dirty="0" smtClean="0"/>
              <a:t>kreeg de </a:t>
            </a:r>
            <a:r>
              <a:rPr lang="nl-NL" dirty="0"/>
              <a:t>Inspectie SZW </a:t>
            </a:r>
            <a:r>
              <a:rPr lang="nl-NL" dirty="0" smtClean="0"/>
              <a:t>3.785 </a:t>
            </a:r>
            <a:r>
              <a:rPr lang="nl-NL" dirty="0"/>
              <a:t>meldingen </a:t>
            </a:r>
            <a:r>
              <a:rPr lang="nl-NL" dirty="0" smtClean="0"/>
              <a:t>van ongevallen</a:t>
            </a:r>
            <a:endParaRPr lang="nl-NL" dirty="0"/>
          </a:p>
          <a:p>
            <a:pPr lvl="1"/>
            <a:r>
              <a:rPr lang="nl-NL" dirty="0"/>
              <a:t>In </a:t>
            </a:r>
            <a:r>
              <a:rPr lang="nl-NL" dirty="0" smtClean="0"/>
              <a:t>35</a:t>
            </a:r>
            <a:r>
              <a:rPr lang="nl-NL" dirty="0"/>
              <a:t>% </a:t>
            </a:r>
            <a:r>
              <a:rPr lang="nl-NL" dirty="0" smtClean="0"/>
              <a:t>van de gevallen ging het om een valongeval</a:t>
            </a:r>
            <a:endParaRPr lang="nl-NL" dirty="0"/>
          </a:p>
          <a:p>
            <a:endParaRPr lang="nl-NL" dirty="0" smtClean="0"/>
          </a:p>
          <a:p>
            <a:pPr lvl="1" indent="0">
              <a:buNone/>
            </a:pPr>
            <a:endParaRPr lang="nl-NL" sz="2000" dirty="0"/>
          </a:p>
          <a:p>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7085" y="3988961"/>
            <a:ext cx="6393447" cy="2000710"/>
          </a:xfrm>
          <a:prstGeom prst="rect">
            <a:avLst/>
          </a:prstGeom>
        </p:spPr>
      </p:pic>
      <p:sp>
        <p:nvSpPr>
          <p:cNvPr id="5" name="Tijdelijke aanduiding voor dianummer 4"/>
          <p:cNvSpPr>
            <a:spLocks noGrp="1"/>
          </p:cNvSpPr>
          <p:nvPr>
            <p:ph type="sldNum" sz="quarter" idx="12"/>
          </p:nvPr>
        </p:nvSpPr>
        <p:spPr>
          <a:xfrm>
            <a:off x="9324975" y="6356350"/>
            <a:ext cx="2743200" cy="365125"/>
          </a:xfrm>
        </p:spPr>
        <p:txBody>
          <a:bodyPr/>
          <a:lstStyle/>
          <a:p>
            <a:r>
              <a:rPr lang="nl-NL" dirty="0" smtClean="0"/>
              <a:t>2</a:t>
            </a:r>
            <a:endParaRPr lang="nl-NL" dirty="0"/>
          </a:p>
        </p:txBody>
      </p:sp>
    </p:spTree>
    <p:extLst>
      <p:ext uri="{BB962C8B-B14F-4D97-AF65-F5344CB8AC3E}">
        <p14:creationId xmlns:p14="http://schemas.microsoft.com/office/powerpoint/2010/main" val="1999009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Oorzaken: de top 4</a:t>
            </a:r>
            <a:endParaRPr lang="nl-NL" dirty="0"/>
          </a:p>
        </p:txBody>
      </p:sp>
      <p:sp>
        <p:nvSpPr>
          <p:cNvPr id="3" name="Content Placeholder 2"/>
          <p:cNvSpPr>
            <a:spLocks noGrp="1"/>
          </p:cNvSpPr>
          <p:nvPr>
            <p:ph idx="1"/>
          </p:nvPr>
        </p:nvSpPr>
        <p:spPr>
          <a:xfrm>
            <a:off x="1641564" y="1810655"/>
            <a:ext cx="9721850" cy="2616101"/>
          </a:xfrm>
        </p:spPr>
        <p:txBody>
          <a:bodyPr/>
          <a:lstStyle/>
          <a:p>
            <a:pPr marL="514350" indent="-514350">
              <a:buFont typeface="+mj-lt"/>
              <a:buAutoNum type="arabicPeriod"/>
            </a:pPr>
            <a:r>
              <a:rPr lang="nl-NL" dirty="0" smtClean="0"/>
              <a:t>Afwezige, onvolledige of niet-werkende randbeveiliging</a:t>
            </a:r>
            <a:endParaRPr lang="nl-NL" dirty="0"/>
          </a:p>
          <a:p>
            <a:pPr marL="514350" indent="-514350">
              <a:buFont typeface="+mj-lt"/>
              <a:buAutoNum type="arabicPeriod"/>
            </a:pPr>
            <a:r>
              <a:rPr lang="nl-NL" dirty="0" smtClean="0"/>
              <a:t>Slechte of verkeerd gebruikte valbeveiliging valbeveiliging</a:t>
            </a:r>
            <a:endParaRPr lang="nl-NL" dirty="0"/>
          </a:p>
          <a:p>
            <a:pPr marL="514350" indent="-514350">
              <a:buFont typeface="+mj-lt"/>
              <a:buAutoNum type="arabicPeriod"/>
            </a:pPr>
            <a:r>
              <a:rPr lang="nl-NL" dirty="0" smtClean="0"/>
              <a:t>Verlies </a:t>
            </a:r>
            <a:r>
              <a:rPr lang="nl-NL" dirty="0"/>
              <a:t>van </a:t>
            </a:r>
            <a:r>
              <a:rPr lang="nl-NL" dirty="0" smtClean="0"/>
              <a:t>controle: uitglijden</a:t>
            </a:r>
            <a:r>
              <a:rPr lang="nl-NL" dirty="0"/>
              <a:t>, evenwicht verliezen, onwel </a:t>
            </a:r>
            <a:r>
              <a:rPr lang="nl-NL" dirty="0" smtClean="0"/>
              <a:t>worden</a:t>
            </a:r>
            <a:endParaRPr lang="nl-NL" dirty="0"/>
          </a:p>
          <a:p>
            <a:pPr marL="514350" indent="-514350">
              <a:buFont typeface="+mj-lt"/>
              <a:buAutoNum type="arabicPeriod"/>
            </a:pPr>
            <a:r>
              <a:rPr lang="nl-NL" dirty="0" smtClean="0"/>
              <a:t>Bezwijken </a:t>
            </a:r>
            <a:r>
              <a:rPr lang="nl-NL" dirty="0"/>
              <a:t>van een dak of </a:t>
            </a:r>
            <a:r>
              <a:rPr lang="nl-NL" dirty="0" smtClean="0"/>
              <a:t>vloergedeelte door overbelasting</a:t>
            </a:r>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0758" y="4602416"/>
            <a:ext cx="4287461" cy="1851375"/>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758353">
            <a:off x="8849495" y="4283872"/>
            <a:ext cx="1124409" cy="2858477"/>
          </a:xfrm>
          <a:prstGeom prst="rect">
            <a:avLst/>
          </a:prstGeom>
        </p:spPr>
      </p:pic>
      <p:sp>
        <p:nvSpPr>
          <p:cNvPr id="6" name="Tijdelijke aanduiding voor dianummer 4"/>
          <p:cNvSpPr>
            <a:spLocks noGrp="1"/>
          </p:cNvSpPr>
          <p:nvPr>
            <p:ph type="sldNum" sz="quarter" idx="12"/>
          </p:nvPr>
        </p:nvSpPr>
        <p:spPr>
          <a:xfrm>
            <a:off x="9324975" y="6356350"/>
            <a:ext cx="2743200" cy="365125"/>
          </a:xfrm>
        </p:spPr>
        <p:txBody>
          <a:bodyPr/>
          <a:lstStyle/>
          <a:p>
            <a:r>
              <a:rPr lang="nl-NL" dirty="0" smtClean="0"/>
              <a:t>3</a:t>
            </a:r>
            <a:endParaRPr lang="nl-NL" dirty="0"/>
          </a:p>
        </p:txBody>
      </p:sp>
    </p:spTree>
    <p:extLst>
      <p:ext uri="{BB962C8B-B14F-4D97-AF65-F5344CB8AC3E}">
        <p14:creationId xmlns:p14="http://schemas.microsoft.com/office/powerpoint/2010/main" val="2061580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Inhoud</a:t>
            </a:r>
            <a:endParaRPr lang="nl-NL" dirty="0"/>
          </a:p>
        </p:txBody>
      </p:sp>
      <p:sp>
        <p:nvSpPr>
          <p:cNvPr id="3" name="Content Placeholder 2"/>
          <p:cNvSpPr>
            <a:spLocks noGrp="1"/>
          </p:cNvSpPr>
          <p:nvPr>
            <p:ph idx="1"/>
          </p:nvPr>
        </p:nvSpPr>
        <p:spPr>
          <a:xfrm>
            <a:off x="1641564" y="1810655"/>
            <a:ext cx="10515600" cy="2970044"/>
          </a:xfrm>
        </p:spPr>
        <p:txBody>
          <a:bodyPr/>
          <a:lstStyle/>
          <a:p>
            <a:pPr lvl="1"/>
            <a:r>
              <a:rPr lang="nl-NL" dirty="0" smtClean="0"/>
              <a:t>Het risico</a:t>
            </a:r>
            <a:endParaRPr lang="nl-NL" dirty="0"/>
          </a:p>
          <a:p>
            <a:pPr lvl="1"/>
            <a:r>
              <a:rPr lang="nl-NL" dirty="0" smtClean="0"/>
              <a:t>Valgevaar: situaties, maatregelen en beveiliging</a:t>
            </a:r>
          </a:p>
          <a:p>
            <a:pPr lvl="1"/>
            <a:r>
              <a:rPr lang="nl-NL" dirty="0" smtClean="0"/>
              <a:t>Wat kunnen we beter doen? </a:t>
            </a:r>
          </a:p>
          <a:p>
            <a:pPr lvl="1"/>
            <a:r>
              <a:rPr lang="nl-NL" dirty="0" smtClean="0"/>
              <a:t>Wat kun je zelf doen?</a:t>
            </a:r>
          </a:p>
          <a:p>
            <a:pPr lvl="1"/>
            <a:r>
              <a:rPr lang="nl-NL" dirty="0" smtClean="0"/>
              <a:t>Afspraken maken</a:t>
            </a:r>
          </a:p>
          <a:p>
            <a:pPr lvl="1" indent="0">
              <a:buNone/>
            </a:pPr>
            <a:endParaRPr lang="nl-NL" dirty="0" smtClean="0"/>
          </a:p>
        </p:txBody>
      </p:sp>
      <p:sp>
        <p:nvSpPr>
          <p:cNvPr id="4" name="Tijdelijke aanduiding voor dianummer 4"/>
          <p:cNvSpPr>
            <a:spLocks noGrp="1"/>
          </p:cNvSpPr>
          <p:nvPr>
            <p:ph type="sldNum" sz="quarter" idx="12"/>
          </p:nvPr>
        </p:nvSpPr>
        <p:spPr>
          <a:xfrm>
            <a:off x="9324975" y="6356350"/>
            <a:ext cx="2743200" cy="365125"/>
          </a:xfrm>
        </p:spPr>
        <p:txBody>
          <a:bodyPr/>
          <a:lstStyle/>
          <a:p>
            <a:r>
              <a:rPr lang="nl-NL" dirty="0" smtClean="0"/>
              <a:t>4</a:t>
            </a:r>
            <a:endParaRPr lang="nl-NL" dirty="0"/>
          </a:p>
        </p:txBody>
      </p:sp>
    </p:spTree>
    <p:extLst>
      <p:ext uri="{BB962C8B-B14F-4D97-AF65-F5344CB8AC3E}">
        <p14:creationId xmlns:p14="http://schemas.microsoft.com/office/powerpoint/2010/main" val="1545390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Het risico</a:t>
            </a:r>
            <a:endParaRPr lang="nl-NL" dirty="0"/>
          </a:p>
        </p:txBody>
      </p:sp>
      <p:sp>
        <p:nvSpPr>
          <p:cNvPr id="3" name="Content Placeholder 2"/>
          <p:cNvSpPr>
            <a:spLocks noGrp="1"/>
          </p:cNvSpPr>
          <p:nvPr>
            <p:ph idx="1"/>
          </p:nvPr>
        </p:nvSpPr>
        <p:spPr>
          <a:xfrm>
            <a:off x="1641563" y="1810655"/>
            <a:ext cx="9721851" cy="1369606"/>
          </a:xfrm>
        </p:spPr>
        <p:txBody>
          <a:bodyPr lIns="0" tIns="0" spcCol="108000"/>
          <a:lstStyle/>
          <a:p>
            <a:pPr lvl="1"/>
            <a:r>
              <a:rPr lang="nl-NL" smtClean="0"/>
              <a:t>Valgevaar</a:t>
            </a:r>
            <a:r>
              <a:rPr lang="nl-NL"/>
              <a:t> </a:t>
            </a:r>
            <a:r>
              <a:rPr lang="nl-NL" smtClean="0"/>
              <a:t>kan leiden </a:t>
            </a:r>
            <a:r>
              <a:rPr lang="nl-NL" dirty="0"/>
              <a:t>tot (zwaar) lichamelijk </a:t>
            </a:r>
            <a:r>
              <a:rPr lang="nl-NL" dirty="0" smtClean="0"/>
              <a:t>letsel, arbeidsongeschiktheid of zelfs de dood</a:t>
            </a:r>
            <a:endParaRPr lang="nl-NL" dirty="0"/>
          </a:p>
          <a:p>
            <a:endParaRPr lang="nl-NL" dirty="0"/>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9049" y="237904"/>
            <a:ext cx="2446006" cy="2343187"/>
          </a:xfrm>
          <a:prstGeom prst="rect">
            <a:avLst/>
          </a:prstGeom>
        </p:spPr>
      </p:pic>
      <p:sp>
        <p:nvSpPr>
          <p:cNvPr id="7" name="Tijdelijke aanduiding voor dianummer 4"/>
          <p:cNvSpPr>
            <a:spLocks noGrp="1"/>
          </p:cNvSpPr>
          <p:nvPr>
            <p:ph type="sldNum" sz="quarter" idx="12"/>
          </p:nvPr>
        </p:nvSpPr>
        <p:spPr>
          <a:xfrm>
            <a:off x="9324975" y="6356350"/>
            <a:ext cx="2743200" cy="365125"/>
          </a:xfrm>
        </p:spPr>
        <p:txBody>
          <a:bodyPr/>
          <a:lstStyle/>
          <a:p>
            <a:r>
              <a:rPr lang="nl-NL" dirty="0" smtClean="0"/>
              <a:t>5</a:t>
            </a:r>
            <a:endParaRPr lang="nl-NL" dirty="0"/>
          </a:p>
        </p:txBody>
      </p:sp>
    </p:spTree>
    <p:extLst>
      <p:ext uri="{BB962C8B-B14F-4D97-AF65-F5344CB8AC3E}">
        <p14:creationId xmlns:p14="http://schemas.microsoft.com/office/powerpoint/2010/main" val="1219028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1563" y="800100"/>
            <a:ext cx="10110169" cy="609398"/>
          </a:xfrm>
        </p:spPr>
        <p:txBody>
          <a:bodyPr/>
          <a:lstStyle/>
          <a:p>
            <a:r>
              <a:rPr lang="nl-NL" dirty="0"/>
              <a:t>Wanneer is er </a:t>
            </a:r>
            <a:r>
              <a:rPr lang="nl-NL" dirty="0" smtClean="0"/>
              <a:t>valgevaar?</a:t>
            </a:r>
            <a:endParaRPr lang="nl-NL" dirty="0"/>
          </a:p>
        </p:txBody>
      </p:sp>
      <p:sp>
        <p:nvSpPr>
          <p:cNvPr id="3" name="Content Placeholder 2"/>
          <p:cNvSpPr>
            <a:spLocks noGrp="1"/>
          </p:cNvSpPr>
          <p:nvPr>
            <p:ph idx="1"/>
          </p:nvPr>
        </p:nvSpPr>
        <p:spPr>
          <a:xfrm>
            <a:off x="1641564" y="1810655"/>
            <a:ext cx="9721850" cy="3801041"/>
          </a:xfrm>
        </p:spPr>
        <p:txBody>
          <a:bodyPr/>
          <a:lstStyle/>
          <a:p>
            <a:pPr lvl="1"/>
            <a:r>
              <a:rPr lang="nl-NL" dirty="0" smtClean="0"/>
              <a:t>Wanneer </a:t>
            </a:r>
            <a:r>
              <a:rPr lang="nl-NL" dirty="0"/>
              <a:t>je meer dan 2,5 meter </a:t>
            </a:r>
            <a:r>
              <a:rPr lang="nl-NL" dirty="0" smtClean="0"/>
              <a:t>kunt vallen</a:t>
            </a:r>
            <a:endParaRPr lang="nl-NL" dirty="0"/>
          </a:p>
          <a:p>
            <a:pPr lvl="1"/>
            <a:r>
              <a:rPr lang="nl-NL" dirty="0"/>
              <a:t>Wanneer je </a:t>
            </a:r>
            <a:r>
              <a:rPr lang="nl-NL" dirty="0" smtClean="0"/>
              <a:t>minder dan </a:t>
            </a:r>
            <a:r>
              <a:rPr lang="nl-NL" dirty="0"/>
              <a:t>2,5 meter kunt </a:t>
            </a:r>
            <a:r>
              <a:rPr lang="nl-NL" dirty="0" smtClean="0"/>
              <a:t>vallen, maar er </a:t>
            </a:r>
            <a:r>
              <a:rPr lang="nl-NL" dirty="0" err="1" smtClean="0"/>
              <a:t>risicoverhogende</a:t>
            </a:r>
            <a:r>
              <a:rPr lang="nl-NL" dirty="0" smtClean="0"/>
              <a:t> omstandigheden zijn, zoals: </a:t>
            </a:r>
            <a:endParaRPr lang="nl-NL" dirty="0"/>
          </a:p>
          <a:p>
            <a:pPr lvl="2"/>
            <a:r>
              <a:rPr lang="nl-NL" dirty="0" smtClean="0"/>
              <a:t>Obstakels of uitstekende </a:t>
            </a:r>
            <a:r>
              <a:rPr lang="nl-NL" dirty="0"/>
              <a:t>delen</a:t>
            </a:r>
          </a:p>
          <a:p>
            <a:pPr lvl="2"/>
            <a:r>
              <a:rPr lang="nl-NL" dirty="0"/>
              <a:t>W</a:t>
            </a:r>
            <a:r>
              <a:rPr lang="nl-NL" dirty="0" smtClean="0"/>
              <a:t>erken </a:t>
            </a:r>
            <a:r>
              <a:rPr lang="nl-NL" dirty="0"/>
              <a:t>vlakbij of boven water</a:t>
            </a:r>
          </a:p>
          <a:p>
            <a:pPr lvl="2"/>
            <a:r>
              <a:rPr lang="nl-NL" dirty="0"/>
              <a:t>G</a:t>
            </a:r>
            <a:r>
              <a:rPr lang="nl-NL" dirty="0" smtClean="0"/>
              <a:t>ladheid</a:t>
            </a:r>
            <a:endParaRPr lang="nl-NL" dirty="0"/>
          </a:p>
          <a:p>
            <a:pPr lvl="1"/>
            <a:endParaRPr lang="nl-NL" dirty="0"/>
          </a:p>
          <a:p>
            <a:pPr lvl="1"/>
            <a:endParaRPr lang="nl-NL" dirty="0"/>
          </a:p>
        </p:txBody>
      </p:sp>
      <p:sp>
        <p:nvSpPr>
          <p:cNvPr id="4" name="Tijdelijke aanduiding voor dianummer 4"/>
          <p:cNvSpPr>
            <a:spLocks noGrp="1"/>
          </p:cNvSpPr>
          <p:nvPr>
            <p:ph type="sldNum" sz="quarter" idx="12"/>
          </p:nvPr>
        </p:nvSpPr>
        <p:spPr>
          <a:xfrm>
            <a:off x="9324975" y="6356350"/>
            <a:ext cx="2743200" cy="365125"/>
          </a:xfrm>
        </p:spPr>
        <p:txBody>
          <a:bodyPr/>
          <a:lstStyle/>
          <a:p>
            <a:r>
              <a:rPr lang="nl-NL" dirty="0"/>
              <a:t>6</a:t>
            </a:r>
          </a:p>
        </p:txBody>
      </p:sp>
    </p:spTree>
    <p:extLst>
      <p:ext uri="{BB962C8B-B14F-4D97-AF65-F5344CB8AC3E}">
        <p14:creationId xmlns:p14="http://schemas.microsoft.com/office/powerpoint/2010/main" val="1125941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1564" y="800100"/>
            <a:ext cx="9721850" cy="1218795"/>
          </a:xfrm>
        </p:spPr>
        <p:txBody>
          <a:bodyPr/>
          <a:lstStyle/>
          <a:p>
            <a:r>
              <a:rPr lang="nl-NL" dirty="0"/>
              <a:t>Waar kun je vanaf </a:t>
            </a:r>
            <a:r>
              <a:rPr lang="nl-NL" dirty="0" smtClean="0"/>
              <a:t>of doorheen </a:t>
            </a:r>
            <a:r>
              <a:rPr lang="nl-NL" dirty="0"/>
              <a:t>vallen?</a:t>
            </a:r>
            <a:br>
              <a:rPr lang="nl-NL" dirty="0"/>
            </a:br>
            <a:endParaRPr lang="nl-NL" dirty="0"/>
          </a:p>
        </p:txBody>
      </p:sp>
      <p:sp>
        <p:nvSpPr>
          <p:cNvPr id="3" name="Content Placeholder 2"/>
          <p:cNvSpPr>
            <a:spLocks noGrp="1"/>
          </p:cNvSpPr>
          <p:nvPr>
            <p:ph idx="1"/>
          </p:nvPr>
        </p:nvSpPr>
        <p:spPr>
          <a:xfrm>
            <a:off x="1641564" y="1810655"/>
            <a:ext cx="9721850" cy="3477875"/>
          </a:xfrm>
        </p:spPr>
        <p:txBody>
          <a:bodyPr/>
          <a:lstStyle/>
          <a:p>
            <a:pPr lvl="1"/>
            <a:r>
              <a:rPr lang="nl-NL" dirty="0" smtClean="0"/>
              <a:t>Dak, vloer of bordes</a:t>
            </a:r>
            <a:endParaRPr lang="nl-NL" dirty="0"/>
          </a:p>
          <a:p>
            <a:pPr lvl="1"/>
            <a:r>
              <a:rPr lang="nl-NL" dirty="0"/>
              <a:t>Steiger</a:t>
            </a:r>
          </a:p>
          <a:p>
            <a:pPr lvl="1"/>
            <a:r>
              <a:rPr lang="nl-NL" dirty="0"/>
              <a:t>Ladder of trapje</a:t>
            </a:r>
          </a:p>
          <a:p>
            <a:pPr lvl="1"/>
            <a:r>
              <a:rPr lang="nl-NL" dirty="0" smtClean="0"/>
              <a:t>Platform, lift of hoogwerker</a:t>
            </a:r>
            <a:endParaRPr lang="nl-NL" dirty="0"/>
          </a:p>
          <a:p>
            <a:pPr lvl="1"/>
            <a:r>
              <a:rPr lang="nl-NL" dirty="0"/>
              <a:t>Gat in de vloer of </a:t>
            </a:r>
            <a:r>
              <a:rPr lang="nl-NL" dirty="0" smtClean="0"/>
              <a:t>in de grond</a:t>
            </a:r>
            <a:endParaRPr lang="nl-NL" dirty="0"/>
          </a:p>
          <a:p>
            <a:pPr lvl="1"/>
            <a:r>
              <a:rPr lang="nl-NL" dirty="0" smtClean="0"/>
              <a:t>Materieel of voertuig</a:t>
            </a:r>
            <a:endParaRPr lang="nl-NL" dirty="0"/>
          </a:p>
          <a:p>
            <a:pPr lvl="1"/>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1595" y="1290892"/>
            <a:ext cx="5100405" cy="5568846"/>
          </a:xfrm>
          <a:prstGeom prst="rect">
            <a:avLst/>
          </a:prstGeom>
        </p:spPr>
      </p:pic>
      <p:sp>
        <p:nvSpPr>
          <p:cNvPr id="5" name="Tijdelijke aanduiding voor dianummer 4"/>
          <p:cNvSpPr>
            <a:spLocks noGrp="1"/>
          </p:cNvSpPr>
          <p:nvPr>
            <p:ph type="sldNum" sz="quarter" idx="12"/>
          </p:nvPr>
        </p:nvSpPr>
        <p:spPr>
          <a:xfrm>
            <a:off x="9324975" y="6356350"/>
            <a:ext cx="2743200" cy="365125"/>
          </a:xfrm>
        </p:spPr>
        <p:txBody>
          <a:bodyPr/>
          <a:lstStyle/>
          <a:p>
            <a:r>
              <a:rPr lang="nl-NL" dirty="0" smtClean="0"/>
              <a:t>7</a:t>
            </a:r>
            <a:endParaRPr lang="nl-NL" dirty="0"/>
          </a:p>
        </p:txBody>
      </p:sp>
    </p:spTree>
    <p:extLst>
      <p:ext uri="{BB962C8B-B14F-4D97-AF65-F5344CB8AC3E}">
        <p14:creationId xmlns:p14="http://schemas.microsoft.com/office/powerpoint/2010/main" val="1754136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Maatregelen tegen valgevaar (1)</a:t>
            </a:r>
            <a:endParaRPr lang="nl-NL" dirty="0"/>
          </a:p>
        </p:txBody>
      </p:sp>
      <p:sp>
        <p:nvSpPr>
          <p:cNvPr id="3" name="Tijdelijke aanduiding voor inhoud 2"/>
          <p:cNvSpPr>
            <a:spLocks noGrp="1"/>
          </p:cNvSpPr>
          <p:nvPr>
            <p:ph idx="1"/>
          </p:nvPr>
        </p:nvSpPr>
        <p:spPr>
          <a:xfrm>
            <a:off x="1641564" y="1810655"/>
            <a:ext cx="9721850" cy="3170099"/>
          </a:xfrm>
        </p:spPr>
        <p:txBody>
          <a:bodyPr/>
          <a:lstStyle/>
          <a:p>
            <a:pPr lvl="1"/>
            <a:r>
              <a:rPr lang="nl-NL" dirty="0"/>
              <a:t>S</a:t>
            </a:r>
            <a:r>
              <a:rPr lang="nl-NL" dirty="0" smtClean="0"/>
              <a:t>chat de risico’s </a:t>
            </a:r>
            <a:r>
              <a:rPr lang="nl-NL" dirty="0"/>
              <a:t>vooraf in en let op </a:t>
            </a:r>
            <a:r>
              <a:rPr lang="nl-NL" dirty="0" smtClean="0"/>
              <a:t>de aanwezigheid </a:t>
            </a:r>
            <a:r>
              <a:rPr lang="nl-NL" dirty="0"/>
              <a:t>en deugdelijkheid van </a:t>
            </a:r>
            <a:r>
              <a:rPr lang="nl-NL" dirty="0" smtClean="0"/>
              <a:t>de veiligheidsmaatregelen (zoals randbeveiliging</a:t>
            </a:r>
            <a:r>
              <a:rPr lang="nl-NL" dirty="0"/>
              <a:t> </a:t>
            </a:r>
            <a:r>
              <a:rPr lang="nl-NL" dirty="0" smtClean="0"/>
              <a:t>en </a:t>
            </a:r>
            <a:r>
              <a:rPr lang="nl-NL" dirty="0"/>
              <a:t>collectieve valbeveiliging)</a:t>
            </a:r>
          </a:p>
          <a:p>
            <a:pPr lvl="1"/>
            <a:r>
              <a:rPr lang="nl-NL" dirty="0" smtClean="0"/>
              <a:t>Stem deze </a:t>
            </a:r>
            <a:r>
              <a:rPr lang="nl-NL" dirty="0"/>
              <a:t>maatregelen af met anderen die aan het werk </a:t>
            </a:r>
            <a:r>
              <a:rPr lang="nl-NL" dirty="0" smtClean="0"/>
              <a:t>zijn, liefst voordat </a:t>
            </a:r>
            <a:r>
              <a:rPr lang="nl-NL" dirty="0"/>
              <a:t>het werk start</a:t>
            </a:r>
          </a:p>
          <a:p>
            <a:pPr lvl="1"/>
            <a:r>
              <a:rPr lang="nl-NL" dirty="0"/>
              <a:t>Z</a:t>
            </a:r>
            <a:r>
              <a:rPr lang="nl-NL" dirty="0" smtClean="0"/>
              <a:t>org </a:t>
            </a:r>
            <a:r>
              <a:rPr lang="nl-NL" dirty="0"/>
              <a:t>dat </a:t>
            </a:r>
            <a:r>
              <a:rPr lang="nl-NL" dirty="0" smtClean="0"/>
              <a:t>risicolocaties </a:t>
            </a:r>
            <a:r>
              <a:rPr lang="nl-NL" dirty="0"/>
              <a:t>zijn gemarkeerd en dat trapgaten en sparingen zijn </a:t>
            </a:r>
            <a:r>
              <a:rPr lang="nl-NL" dirty="0" smtClean="0"/>
              <a:t>afgedekt</a:t>
            </a:r>
            <a:endParaRPr lang="nl-NL" dirty="0"/>
          </a:p>
        </p:txBody>
      </p:sp>
      <p:sp>
        <p:nvSpPr>
          <p:cNvPr id="4" name="Tijdelijke aanduiding voor dianummer 4"/>
          <p:cNvSpPr>
            <a:spLocks noGrp="1"/>
          </p:cNvSpPr>
          <p:nvPr>
            <p:ph type="sldNum" sz="quarter" idx="12"/>
          </p:nvPr>
        </p:nvSpPr>
        <p:spPr>
          <a:xfrm>
            <a:off x="9324975" y="6356350"/>
            <a:ext cx="2743200" cy="365125"/>
          </a:xfrm>
        </p:spPr>
        <p:txBody>
          <a:bodyPr/>
          <a:lstStyle/>
          <a:p>
            <a:r>
              <a:rPr lang="nl-NL" dirty="0" smtClean="0"/>
              <a:t>8</a:t>
            </a:r>
            <a:endParaRPr lang="nl-NL" dirty="0"/>
          </a:p>
        </p:txBody>
      </p:sp>
    </p:spTree>
    <p:extLst>
      <p:ext uri="{BB962C8B-B14F-4D97-AF65-F5344CB8AC3E}">
        <p14:creationId xmlns:p14="http://schemas.microsoft.com/office/powerpoint/2010/main" val="167892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41564" y="800100"/>
            <a:ext cx="9721850" cy="609398"/>
          </a:xfrm>
        </p:spPr>
        <p:txBody>
          <a:bodyPr/>
          <a:lstStyle/>
          <a:p>
            <a:r>
              <a:rPr lang="nl-NL" dirty="0" smtClean="0"/>
              <a:t>Maatregelen tegen valgevaar (2)</a:t>
            </a:r>
            <a:endParaRPr lang="nl-NL" dirty="0"/>
          </a:p>
        </p:txBody>
      </p:sp>
      <p:sp>
        <p:nvSpPr>
          <p:cNvPr id="3" name="Tijdelijke aanduiding voor inhoud 2"/>
          <p:cNvSpPr>
            <a:spLocks noGrp="1"/>
          </p:cNvSpPr>
          <p:nvPr>
            <p:ph idx="1"/>
          </p:nvPr>
        </p:nvSpPr>
        <p:spPr>
          <a:xfrm>
            <a:off x="1641564" y="1810655"/>
            <a:ext cx="9721850" cy="892552"/>
          </a:xfrm>
        </p:spPr>
        <p:txBody>
          <a:bodyPr/>
          <a:lstStyle/>
          <a:p>
            <a:endParaRPr lang="nl-NL" sz="2000" dirty="0"/>
          </a:p>
          <a:p>
            <a:endParaRPr lang="nl-NL" dirty="0"/>
          </a:p>
        </p:txBody>
      </p:sp>
      <p:sp>
        <p:nvSpPr>
          <p:cNvPr id="4" name="Rechthoek 3"/>
          <p:cNvSpPr/>
          <p:nvPr/>
        </p:nvSpPr>
        <p:spPr>
          <a:xfrm>
            <a:off x="1641564" y="1773258"/>
            <a:ext cx="9890036" cy="3062377"/>
          </a:xfrm>
          <a:prstGeom prst="rect">
            <a:avLst/>
          </a:prstGeom>
        </p:spPr>
        <p:txBody>
          <a:bodyPr wrap="square">
            <a:spAutoFit/>
          </a:bodyPr>
          <a:lstStyle/>
          <a:p>
            <a:pPr marL="0" lvl="1">
              <a:spcAft>
                <a:spcPts val="600"/>
              </a:spcAft>
              <a:buClr>
                <a:schemeClr val="tx2"/>
              </a:buClr>
              <a:buSzPct val="70000"/>
            </a:pPr>
            <a:r>
              <a:rPr lang="nl-NL" sz="2800" dirty="0" smtClean="0"/>
              <a:t>Check </a:t>
            </a:r>
            <a:r>
              <a:rPr lang="nl-NL" sz="2800" dirty="0"/>
              <a:t>of er een veilige toegang is tot de werkplek, bijvoorbeeld:</a:t>
            </a:r>
          </a:p>
          <a:p>
            <a:pPr marL="457200" lvl="2" indent="-288000">
              <a:spcAft>
                <a:spcPts val="600"/>
              </a:spcAft>
              <a:buClr>
                <a:schemeClr val="tx2"/>
              </a:buClr>
              <a:buSzPct val="70000"/>
              <a:buBlip>
                <a:blip r:embed="rId3"/>
              </a:buBlip>
            </a:pPr>
            <a:r>
              <a:rPr lang="nl-NL" sz="2800" dirty="0"/>
              <a:t>Personenlift</a:t>
            </a:r>
          </a:p>
          <a:p>
            <a:pPr marL="457200" lvl="2" indent="-288000">
              <a:spcAft>
                <a:spcPts val="600"/>
              </a:spcAft>
              <a:buClr>
                <a:schemeClr val="tx2"/>
              </a:buClr>
              <a:buSzPct val="70000"/>
              <a:buBlip>
                <a:blip r:embed="rId3"/>
              </a:buBlip>
            </a:pPr>
            <a:r>
              <a:rPr lang="nl-NL" sz="2800" dirty="0"/>
              <a:t>Trappenhuis</a:t>
            </a:r>
          </a:p>
          <a:p>
            <a:pPr marL="457200" lvl="2" indent="-288000">
              <a:spcAft>
                <a:spcPts val="600"/>
              </a:spcAft>
              <a:buClr>
                <a:schemeClr val="tx2"/>
              </a:buClr>
              <a:buSzPct val="70000"/>
              <a:buBlip>
                <a:blip r:embed="rId3"/>
              </a:buBlip>
            </a:pPr>
            <a:r>
              <a:rPr lang="nl-NL" sz="2800" dirty="0"/>
              <a:t>(Rol)steiger</a:t>
            </a:r>
          </a:p>
          <a:p>
            <a:pPr marL="457200" lvl="2" indent="-288000">
              <a:spcAft>
                <a:spcPts val="600"/>
              </a:spcAft>
              <a:buClr>
                <a:schemeClr val="tx2"/>
              </a:buClr>
              <a:buSzPct val="70000"/>
              <a:buBlip>
                <a:blip r:embed="rId3"/>
              </a:buBlip>
            </a:pPr>
            <a:r>
              <a:rPr lang="nl-NL" sz="2800" dirty="0"/>
              <a:t>Kooiladder</a:t>
            </a:r>
          </a:p>
          <a:p>
            <a:pPr marL="457200" lvl="2" indent="-288000">
              <a:spcAft>
                <a:spcPts val="600"/>
              </a:spcAft>
              <a:buClr>
                <a:schemeClr val="tx2"/>
              </a:buClr>
              <a:buSzPct val="70000"/>
              <a:buBlip>
                <a:blip r:embed="rId3"/>
              </a:buBlip>
            </a:pPr>
            <a:r>
              <a:rPr lang="nl-NL" sz="2800" dirty="0"/>
              <a:t>Kraan met werkbak</a:t>
            </a:r>
          </a:p>
        </p:txBody>
      </p:sp>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4587" y="3102964"/>
            <a:ext cx="5042919" cy="3023943"/>
          </a:xfrm>
          <a:prstGeom prst="rect">
            <a:avLst/>
          </a:prstGeom>
        </p:spPr>
      </p:pic>
      <p:sp>
        <p:nvSpPr>
          <p:cNvPr id="6" name="Tijdelijke aanduiding voor dianummer 4"/>
          <p:cNvSpPr>
            <a:spLocks noGrp="1"/>
          </p:cNvSpPr>
          <p:nvPr>
            <p:ph type="sldNum" sz="quarter" idx="12"/>
          </p:nvPr>
        </p:nvSpPr>
        <p:spPr>
          <a:xfrm>
            <a:off x="9324975" y="6356350"/>
            <a:ext cx="2743200" cy="365125"/>
          </a:xfrm>
        </p:spPr>
        <p:txBody>
          <a:bodyPr/>
          <a:lstStyle/>
          <a:p>
            <a:r>
              <a:rPr lang="nl-NL" dirty="0" smtClean="0"/>
              <a:t>9</a:t>
            </a:r>
            <a:endParaRPr lang="nl-NL" dirty="0"/>
          </a:p>
        </p:txBody>
      </p:sp>
    </p:spTree>
    <p:extLst>
      <p:ext uri="{BB962C8B-B14F-4D97-AF65-F5344CB8AC3E}">
        <p14:creationId xmlns:p14="http://schemas.microsoft.com/office/powerpoint/2010/main" val="1035678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SSVV kleuren">
      <a:dk1>
        <a:sysClr val="windowText" lastClr="000000"/>
      </a:dk1>
      <a:lt1>
        <a:sysClr val="window" lastClr="FFFFFF"/>
      </a:lt1>
      <a:dk2>
        <a:srgbClr val="00454F"/>
      </a:dk2>
      <a:lt2>
        <a:srgbClr val="E7E6E6"/>
      </a:lt2>
      <a:accent1>
        <a:srgbClr val="00AEC3"/>
      </a:accent1>
      <a:accent2>
        <a:srgbClr val="F06600"/>
      </a:accent2>
      <a:accent3>
        <a:srgbClr val="3FA535"/>
      </a:accent3>
      <a:accent4>
        <a:srgbClr val="85F0FF"/>
      </a:accent4>
      <a:accent5>
        <a:srgbClr val="FFCAA3"/>
      </a:accent5>
      <a:accent6>
        <a:srgbClr val="ADE3A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VV Powerpoint template_v7" id="{2E678F32-59A8-154E-B316-8F75643783C6}" vid="{C7F95EBF-B4F7-E047-A01A-41C64928820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SSVV Powerpoint template_v8</Template>
  <TotalTime>3</TotalTime>
  <Words>806</Words>
  <Application>Microsoft Macintosh PowerPoint</Application>
  <PresentationFormat>Breedbeeld</PresentationFormat>
  <Paragraphs>115</Paragraphs>
  <Slides>15</Slides>
  <Notes>14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Times New Roman</vt:lpstr>
      <vt:lpstr>Office-thema</vt:lpstr>
      <vt:lpstr>Toolbox Werken op hoogte</vt:lpstr>
      <vt:lpstr>Cijfers en ongevallen</vt:lpstr>
      <vt:lpstr>Oorzaken: de top 4</vt:lpstr>
      <vt:lpstr>Inhoud</vt:lpstr>
      <vt:lpstr>Het risico</vt:lpstr>
      <vt:lpstr>Wanneer is er valgevaar?</vt:lpstr>
      <vt:lpstr>Waar kun je vanaf of doorheen vallen? </vt:lpstr>
      <vt:lpstr>Maatregelen tegen valgevaar (1)</vt:lpstr>
      <vt:lpstr>Maatregelen tegen valgevaar (2)</vt:lpstr>
      <vt:lpstr>Persoonlijke valbeveiliging</vt:lpstr>
      <vt:lpstr>Wat moet je NOOIT doen?</vt:lpstr>
      <vt:lpstr>Wat kunnen we beter doen? </vt:lpstr>
      <vt:lpstr>Wat kun je zelf doen?</vt:lpstr>
      <vt:lpstr>Afspraken maken over veilig werken</vt:lpstr>
      <vt:lpstr>Dankjewel voor het meedenken over dit belangrijke onderwerp!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Toolbox Werken op hoogte</dc:title>
  <dc:creator>Pieter van Hofwegen</dc:creator>
  <cp:lastModifiedBy>Pieter van Hofwegen</cp:lastModifiedBy>
  <cp:revision>1</cp:revision>
  <dcterms:created xsi:type="dcterms:W3CDTF">2018-06-26T13:09:27Z</dcterms:created>
  <dcterms:modified xsi:type="dcterms:W3CDTF">2018-06-26T13:12:37Z</dcterms:modified>
</cp:coreProperties>
</file>