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63" r:id="rId2"/>
    <p:sldId id="257"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el Francois" initials="MF" lastIdx="2" clrIdx="0">
    <p:extLst/>
  </p:cmAuthor>
  <p:cmAuthor id="2" name="Taal, Marco" initials="T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94643"/>
  </p:normalViewPr>
  <p:slideViewPr>
    <p:cSldViewPr snapToGrid="0" showGuides="1">
      <p:cViewPr varScale="1">
        <p:scale>
          <a:sx n="90" d="100"/>
          <a:sy n="90" d="100"/>
        </p:scale>
        <p:origin x="768" y="200"/>
      </p:cViewPr>
      <p:guideLst>
        <p:guide orient="horz" pos="2160"/>
        <p:guide pos="3840"/>
      </p:guideLst>
    </p:cSldViewPr>
  </p:slideViewPr>
  <p:notesTextViewPr>
    <p:cViewPr>
      <p:scale>
        <a:sx n="1" d="1"/>
        <a:sy n="1" d="1"/>
      </p:scale>
      <p:origin x="0" y="0"/>
    </p:cViewPr>
  </p:notesTextViewPr>
  <p:notesViewPr>
    <p:cSldViewPr snapToGrid="0" showGuides="1">
      <p:cViewPr varScale="1">
        <p:scale>
          <a:sx n="99" d="100"/>
          <a:sy n="99" d="100"/>
        </p:scale>
        <p:origin x="2718" y="7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7-11-01T10:40:03.110" idx="1">
    <p:pos x="10" y="10"/>
    <p:text>Er zijn verschillende vormen van lichamelijke belasting. Vandaag bespreken we er vier, te weten:
 tillen en dragen;
 duwen en trekken;
 werkhoudingen;
 repeterende bewegingen.
Als je je bewust bent van de factoren die het werk lichamelijk belastend maken en je bent op de hoogte van de mogelijkheden die er zijn om de belasting te verminderen, dan weet je wat je zelf kunt doen om klachten te voorkomen. Dit is de reden dat we een toolboxmeeting aan dit onderwerp besteden. We zullen beginnen bij ‘tillen en dragen’.</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E41D7C-E541-47DE-813F-04643AFD56C3}" type="datetimeFigureOut">
              <a:rPr lang="nl-NL" smtClean="0"/>
              <a:t>25-06-18</a:t>
            </a:fld>
            <a:endParaRPr lang="nl-NL"/>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13544E-6722-425E-87F0-94E29670CFCC}" type="slidenum">
              <a:rPr lang="nl-NL" smtClean="0"/>
              <a:t>‹nr.›</a:t>
            </a:fld>
            <a:endParaRPr lang="nl-NL"/>
          </a:p>
        </p:txBody>
      </p:sp>
    </p:spTree>
    <p:extLst>
      <p:ext uri="{BB962C8B-B14F-4D97-AF65-F5344CB8AC3E}">
        <p14:creationId xmlns:p14="http://schemas.microsoft.com/office/powerpoint/2010/main" val="2273117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C2B695-37AF-514F-9B46-102125120264}" type="datetimeFigureOut">
              <a:rPr lang="nl-NL" smtClean="0"/>
              <a:t>25-06-18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052274-66D7-6B48-83C3-E5BA6B96D6CD}" type="slidenum">
              <a:rPr lang="nl-NL" smtClean="0"/>
              <a:t>‹nr.›</a:t>
            </a:fld>
            <a:endParaRPr lang="nl-NL"/>
          </a:p>
        </p:txBody>
      </p:sp>
    </p:spTree>
    <p:extLst>
      <p:ext uri="{BB962C8B-B14F-4D97-AF65-F5344CB8AC3E}">
        <p14:creationId xmlns:p14="http://schemas.microsoft.com/office/powerpoint/2010/main" val="1057074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u="none" dirty="0" smtClean="0"/>
              <a:t>Bron</a:t>
            </a:r>
            <a:r>
              <a:rPr lang="nl-NL" u="none" baseline="0" dirty="0" smtClean="0"/>
              <a:t> cijfers: Jaarverslag Inspectie SZW.</a:t>
            </a:r>
            <a:r>
              <a:rPr lang="nl-NL" u="none" dirty="0" smtClean="0"/>
              <a:t> </a:t>
            </a:r>
            <a:r>
              <a:rPr lang="nl-NL" sz="1200" b="0" i="0" u="none" kern="1200" dirty="0" smtClean="0">
                <a:solidFill>
                  <a:schemeClr val="tx1"/>
                </a:solidFill>
                <a:effectLst/>
                <a:latin typeface="+mn-lt"/>
                <a:ea typeface="+mn-ea"/>
                <a:cs typeface="+mn-cs"/>
              </a:rPr>
              <a:t>De meeste slachtoffers vallen in de bouw, industrie, handel en afvalbeheer. </a:t>
            </a:r>
            <a:br>
              <a:rPr lang="nl-NL" sz="1200" b="0" i="0" u="none" kern="1200" dirty="0" smtClean="0">
                <a:solidFill>
                  <a:schemeClr val="tx1"/>
                </a:solidFill>
                <a:effectLst/>
                <a:latin typeface="+mn-lt"/>
                <a:ea typeface="+mn-ea"/>
                <a:cs typeface="+mn-cs"/>
              </a:rPr>
            </a:br>
            <a:r>
              <a:rPr lang="nl-NL" u="none" dirty="0" smtClean="0"/>
              <a:t/>
            </a:r>
            <a:br>
              <a:rPr lang="nl-NL" u="none" dirty="0" smtClean="0"/>
            </a:br>
            <a:r>
              <a:rPr lang="nl-NL" u="none" dirty="0" smtClean="0"/>
              <a:t>Kijk ook eens naar je eigen bedrijfssituatie, hoe vaak worden takels gebruikt bij hijsactiviteiten</a:t>
            </a:r>
            <a:r>
              <a:rPr lang="nl-NL" u="none" baseline="0" dirty="0" smtClean="0"/>
              <a:t>, is hierbij wel eens iets fout of misschien net goed gegaan. </a:t>
            </a:r>
            <a:br>
              <a:rPr lang="nl-NL" u="none" baseline="0" dirty="0" smtClean="0"/>
            </a:br>
            <a:r>
              <a:rPr lang="nl-NL" u="none" baseline="0" dirty="0" smtClean="0"/>
              <a:t>Vraag of medewerkers voorbeelden kunnen geven uit hun eigen werksituatie. Vraag ook wat er verbeterd kan worden.</a:t>
            </a:r>
            <a:endParaRPr lang="nl-NL" u="none" dirty="0" smtClean="0"/>
          </a:p>
        </p:txBody>
      </p:sp>
      <p:sp>
        <p:nvSpPr>
          <p:cNvPr id="4" name="Tijdelijke aanduiding voor dianummer 3"/>
          <p:cNvSpPr>
            <a:spLocks noGrp="1"/>
          </p:cNvSpPr>
          <p:nvPr>
            <p:ph type="sldNum" sz="quarter" idx="10"/>
          </p:nvPr>
        </p:nvSpPr>
        <p:spPr/>
        <p:txBody>
          <a:bodyPr/>
          <a:lstStyle/>
          <a:p>
            <a:fld id="{49052274-66D7-6B48-83C3-E5BA6B96D6CD}" type="slidenum">
              <a:rPr lang="nl-NL" smtClean="0"/>
              <a:t>2</a:t>
            </a:fld>
            <a:endParaRPr lang="nl-NL"/>
          </a:p>
        </p:txBody>
      </p:sp>
    </p:spTree>
    <p:extLst>
      <p:ext uri="{BB962C8B-B14F-4D97-AF65-F5344CB8AC3E}">
        <p14:creationId xmlns:p14="http://schemas.microsoft.com/office/powerpoint/2010/main" val="1070668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none" dirty="0" smtClean="0"/>
              <a:t>Bespreek</a:t>
            </a:r>
            <a:r>
              <a:rPr lang="nl-NL" u="none" baseline="0" dirty="0" smtClean="0"/>
              <a:t> wat er onder een </a:t>
            </a:r>
            <a:r>
              <a:rPr lang="nl-NL" u="none" baseline="0" dirty="0" err="1" smtClean="0"/>
              <a:t>meersprong</a:t>
            </a:r>
            <a:r>
              <a:rPr lang="nl-NL" u="none" baseline="0" dirty="0" smtClean="0"/>
              <a:t> kan worden verstaan en waarom met een </a:t>
            </a:r>
            <a:r>
              <a:rPr lang="nl-NL" u="none" baseline="0" dirty="0" err="1" smtClean="0"/>
              <a:t>meersprong</a:t>
            </a:r>
            <a:r>
              <a:rPr lang="nl-NL" u="none" baseline="0" dirty="0" smtClean="0"/>
              <a:t> hijsen veiliger wordt. </a:t>
            </a:r>
          </a:p>
          <a:p>
            <a:r>
              <a:rPr lang="nl-NL" u="none" baseline="0" dirty="0" smtClean="0"/>
              <a:t/>
            </a:r>
            <a:br>
              <a:rPr lang="nl-NL" u="none" baseline="0" dirty="0" smtClean="0"/>
            </a:br>
            <a:r>
              <a:rPr lang="nl-NL" u="none" dirty="0" smtClean="0"/>
              <a:t>Bij gebruik van een koppelschalm  welke</a:t>
            </a:r>
            <a:r>
              <a:rPr lang="nl-NL" u="none" baseline="0" dirty="0" smtClean="0"/>
              <a:t> minder werkbelasting heeft dan de ketting wordt dit de zwakste schakel. </a:t>
            </a:r>
            <a:br>
              <a:rPr lang="nl-NL" u="none" baseline="0" dirty="0" smtClean="0"/>
            </a:br>
            <a:r>
              <a:rPr lang="nl-NL" u="none" baseline="0" dirty="0" smtClean="0"/>
              <a:t>Gebruik bij lange lasten een evenaar of andere hulpmiddelen om de last stabiel te kunnen verplaatsen.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u="none" dirty="0" smtClean="0"/>
              <a:t>Geef een korte toelichting tussen het</a:t>
            </a:r>
            <a:r>
              <a:rPr lang="nl-NL" u="none" baseline="0" dirty="0" smtClean="0"/>
              <a:t> verschil</a:t>
            </a:r>
            <a:r>
              <a:rPr lang="nl-NL" u="none" dirty="0" smtClean="0"/>
              <a:t> opleiding </a:t>
            </a:r>
            <a:r>
              <a:rPr lang="nl-NL" b="0" u="none" dirty="0" smtClean="0">
                <a:effectLst/>
              </a:rPr>
              <a:t>Veilig Verplaatsen van Lasten met Handgereedschappen VCA SOG en opleiding Begeleiden van Lasten VCA SOG.</a:t>
            </a:r>
            <a:endParaRPr lang="nl-NL" b="0" u="none" dirty="0" smtClean="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11</a:t>
            </a:fld>
            <a:endParaRPr lang="nl-NL"/>
          </a:p>
        </p:txBody>
      </p:sp>
    </p:spTree>
    <p:extLst>
      <p:ext uri="{BB962C8B-B14F-4D97-AF65-F5344CB8AC3E}">
        <p14:creationId xmlns:p14="http://schemas.microsoft.com/office/powerpoint/2010/main" val="1580481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none" dirty="0" smtClean="0"/>
              <a:t>Bespreek</a:t>
            </a:r>
            <a:r>
              <a:rPr lang="nl-NL" u="none" baseline="0" dirty="0" smtClean="0"/>
              <a:t> wat er onder een </a:t>
            </a:r>
            <a:r>
              <a:rPr lang="nl-NL" u="none" baseline="0" dirty="0" err="1" smtClean="0"/>
              <a:t>meersprong</a:t>
            </a:r>
            <a:r>
              <a:rPr lang="nl-NL" u="none" baseline="0" dirty="0" smtClean="0"/>
              <a:t> kan worden verstaan en waarom met een </a:t>
            </a:r>
            <a:r>
              <a:rPr lang="nl-NL" u="none" baseline="0" dirty="0" err="1" smtClean="0"/>
              <a:t>meersprong</a:t>
            </a:r>
            <a:r>
              <a:rPr lang="nl-NL" u="none" baseline="0" dirty="0" smtClean="0"/>
              <a:t> hijsen veiliger wordt. </a:t>
            </a:r>
          </a:p>
          <a:p>
            <a:r>
              <a:rPr lang="nl-NL" u="none" baseline="0" dirty="0" smtClean="0"/>
              <a:t/>
            </a:r>
            <a:br>
              <a:rPr lang="nl-NL" u="none" baseline="0" dirty="0" smtClean="0"/>
            </a:br>
            <a:r>
              <a:rPr lang="nl-NL" u="none" dirty="0" smtClean="0"/>
              <a:t>Bij gebruik van een koppelschalm  welke</a:t>
            </a:r>
            <a:r>
              <a:rPr lang="nl-NL" u="none" baseline="0" dirty="0" smtClean="0"/>
              <a:t> minder werkbelasting heeft dan de ketting wordt dit de zwakste schakel. </a:t>
            </a:r>
            <a:br>
              <a:rPr lang="nl-NL" u="none" baseline="0" dirty="0" smtClean="0"/>
            </a:br>
            <a:r>
              <a:rPr lang="nl-NL" u="none" baseline="0" dirty="0" smtClean="0"/>
              <a:t>Gebruik bij lange lasten een evenaar of andere hulpmiddelen om de last stabiel te kunnen verplaatsen.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u="none" dirty="0" smtClean="0"/>
              <a:t>Geef een korte toelichting tussen het</a:t>
            </a:r>
            <a:r>
              <a:rPr lang="nl-NL" u="none" baseline="0" dirty="0" smtClean="0"/>
              <a:t> verschil</a:t>
            </a:r>
            <a:r>
              <a:rPr lang="nl-NL" u="none" dirty="0" smtClean="0"/>
              <a:t> opleiding </a:t>
            </a:r>
            <a:r>
              <a:rPr lang="nl-NL" b="0" u="none" dirty="0" smtClean="0">
                <a:effectLst/>
              </a:rPr>
              <a:t>Veilig Verplaatsen van Lasten met Handgereedschappen VCA SOG en opleiding Begeleiden van Lasten VCA SOG.</a:t>
            </a:r>
            <a:endParaRPr lang="nl-NL" b="0"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12</a:t>
            </a:fld>
            <a:endParaRPr lang="nl-NL"/>
          </a:p>
        </p:txBody>
      </p:sp>
    </p:spTree>
    <p:extLst>
      <p:ext uri="{BB962C8B-B14F-4D97-AF65-F5344CB8AC3E}">
        <p14:creationId xmlns:p14="http://schemas.microsoft.com/office/powerpoint/2010/main" val="1499667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Vraag aan de aanwezigen om hun input. Laat de tips en voorbeelden van de werkvloer komen zij</a:t>
            </a:r>
            <a:r>
              <a:rPr lang="nl-NL" baseline="0" dirty="0"/>
              <a:t> hebben gezamenlijk vaak heel veel jaren ervaring. </a:t>
            </a:r>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13</a:t>
            </a:fld>
            <a:endParaRPr lang="nl-NL"/>
          </a:p>
        </p:txBody>
      </p:sp>
    </p:spTree>
    <p:extLst>
      <p:ext uri="{BB962C8B-B14F-4D97-AF65-F5344CB8AC3E}">
        <p14:creationId xmlns:p14="http://schemas.microsoft.com/office/powerpoint/2010/main" val="1071546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a:solidFill>
                  <a:schemeClr val="tx1"/>
                </a:solidFill>
                <a:latin typeface="+mn-lt"/>
                <a:ea typeface="+mn-ea"/>
                <a:cs typeface="+mn-cs"/>
              </a:rPr>
              <a:t>Vraag aan de groep op welke punten zij nu gaan letten bij het werken met kleine hijs- en hefwerktuigen. Hoe gaan we een lichte hijsklus nu goed voorbereiden?</a:t>
            </a:r>
            <a:endParaRPr lang="nl-NL" u="none" dirty="0"/>
          </a:p>
          <a:p>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14</a:t>
            </a:fld>
            <a:endParaRPr lang="nl-NL"/>
          </a:p>
        </p:txBody>
      </p:sp>
    </p:spTree>
    <p:extLst>
      <p:ext uri="{BB962C8B-B14F-4D97-AF65-F5344CB8AC3E}">
        <p14:creationId xmlns:p14="http://schemas.microsoft.com/office/powerpoint/2010/main" val="1389305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u="none" dirty="0" smtClean="0"/>
              <a:t>Benadruk</a:t>
            </a:r>
            <a:r>
              <a:rPr lang="nl-NL" u="none" baseline="0" dirty="0" smtClean="0"/>
              <a:t> dat je verwacht dat mensen veilig werken. Maar ook dat je het als een persoonlijke zorg beschouwt dat iedereen weer gezond en veilig naar huis gaat.</a:t>
            </a:r>
          </a:p>
          <a:p>
            <a:pPr marL="0" marR="0" indent="0" algn="l" defTabSz="914400" rtl="0" eaLnBrk="1" fontAlgn="auto" latinLnBrk="0" hangingPunct="1">
              <a:lnSpc>
                <a:spcPct val="100000"/>
              </a:lnSpc>
              <a:spcBef>
                <a:spcPts val="0"/>
              </a:spcBef>
              <a:spcAft>
                <a:spcPts val="0"/>
              </a:spcAft>
              <a:buClrTx/>
              <a:buSzTx/>
              <a:buFontTx/>
              <a:buNone/>
              <a:tabLst/>
              <a:defRPr/>
            </a:pPr>
            <a:r>
              <a:rPr lang="nl-NL" u="none" baseline="0" dirty="0" smtClean="0"/>
              <a:t>En dat gezond en veilig werken een zaak is van iedereen persoonlijk, het team en het hele bedrijf.</a:t>
            </a:r>
            <a:endParaRPr lang="nl-NL" u="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NL"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u="none" baseline="0" dirty="0" smtClean="0"/>
              <a:t>Zorg ervoor dat veilig werken met kleine hijs- en hefwerktuigen een vaste plaats krijgt in het werkoverleg. </a:t>
            </a:r>
            <a:endParaRPr lang="nl-NL" u="none" dirty="0" smtClean="0"/>
          </a:p>
          <a:p>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15</a:t>
            </a:fld>
            <a:endParaRPr lang="nl-NL"/>
          </a:p>
        </p:txBody>
      </p:sp>
    </p:spTree>
    <p:extLst>
      <p:ext uri="{BB962C8B-B14F-4D97-AF65-F5344CB8AC3E}">
        <p14:creationId xmlns:p14="http://schemas.microsoft.com/office/powerpoint/2010/main" val="52299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u="none" dirty="0"/>
              <a:t>Benadruk het</a:t>
            </a:r>
            <a:r>
              <a:rPr lang="nl-NL" u="none" baseline="0" dirty="0"/>
              <a:t> belang van informatie delen van de mensen op de werkvloer met de leidinggevende tot aan de top. </a:t>
            </a:r>
            <a:br>
              <a:rPr lang="nl-NL" u="none" baseline="0" dirty="0"/>
            </a:br>
            <a:r>
              <a:rPr lang="nl-NL" u="none" baseline="0" dirty="0"/>
              <a:t>Als de leidinggevende niet weet dat er iets mis is, wordt het probleem niet opgelost. En dat geldt tot aan degene die de beslissingen neemt.</a:t>
            </a:r>
            <a:endParaRPr lang="nl-NL" u="none" dirty="0"/>
          </a:p>
          <a:p>
            <a:endParaRPr lang="nl-NL"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16</a:t>
            </a:fld>
            <a:endParaRPr lang="nl-NL"/>
          </a:p>
        </p:txBody>
      </p:sp>
    </p:spTree>
    <p:extLst>
      <p:ext uri="{BB962C8B-B14F-4D97-AF65-F5344CB8AC3E}">
        <p14:creationId xmlns:p14="http://schemas.microsoft.com/office/powerpoint/2010/main" val="1226913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 Geef in het kort een overzicht van de onderwerpen die vandaag worden besproken.</a:t>
            </a:r>
            <a:endParaRPr lang="nl-NL"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3</a:t>
            </a:fld>
            <a:endParaRPr lang="nl-NL"/>
          </a:p>
        </p:txBody>
      </p:sp>
    </p:spTree>
    <p:extLst>
      <p:ext uri="{BB962C8B-B14F-4D97-AF65-F5344CB8AC3E}">
        <p14:creationId xmlns:p14="http://schemas.microsoft.com/office/powerpoint/2010/main" val="2049587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Geef kort aan waar de verschillende takels voor worden gebruikt, de mogelijkheden maar ook de onmogelijkheden </a:t>
            </a:r>
            <a:r>
              <a:rPr lang="nl-NL" u="none" dirty="0"/>
              <a:t>en de risico’s. </a:t>
            </a: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4</a:t>
            </a:fld>
            <a:endParaRPr lang="nl-NL"/>
          </a:p>
        </p:txBody>
      </p:sp>
    </p:spTree>
    <p:extLst>
      <p:ext uri="{BB962C8B-B14F-4D97-AF65-F5344CB8AC3E}">
        <p14:creationId xmlns:p14="http://schemas.microsoft.com/office/powerpoint/2010/main" val="171690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none" dirty="0" smtClean="0"/>
              <a:t>Probeer voorbeelden te laten zien en wijs op de plaats van de</a:t>
            </a:r>
            <a:r>
              <a:rPr lang="nl-NL" u="none" baseline="0" dirty="0" smtClean="0"/>
              <a:t> keuringsdatum, labels, kleuraanduidingen van het keuringsjaar. </a:t>
            </a:r>
            <a:br>
              <a:rPr lang="nl-NL" u="none" baseline="0" dirty="0" smtClean="0"/>
            </a:br>
            <a:r>
              <a:rPr lang="nl-NL" u="none" baseline="0" dirty="0" smtClean="0"/>
              <a:t>Vertel in het kort op welke plaatsen je zelf bepaalde dingen kunt controleren. </a:t>
            </a:r>
            <a:br>
              <a:rPr lang="nl-NL" u="none" baseline="0" dirty="0" smtClean="0"/>
            </a:br>
            <a:r>
              <a:rPr lang="nl-NL" u="none" baseline="0" dirty="0" smtClean="0"/>
              <a:t>Geef wat handreikingen: zichtbare beschadigingen, uitgerekte schalmen, punt van haak belast, vervormingen van de schalmen, ontbreken van de veiligheidsklep enz.</a:t>
            </a:r>
          </a:p>
          <a:p>
            <a:endParaRPr lang="nl-NL" u="none" baseline="0" dirty="0" smtClean="0"/>
          </a:p>
          <a:p>
            <a:r>
              <a:rPr lang="nl-NL" u="none" baseline="0" dirty="0" smtClean="0"/>
              <a:t>Kleuraanduidingen van het keuringsjaar:</a:t>
            </a:r>
          </a:p>
          <a:p>
            <a:r>
              <a:rPr lang="nl-NL" sz="1200" b="0" i="0" u="none" strike="noStrike" baseline="0" dirty="0" smtClean="0">
                <a:solidFill>
                  <a:srgbClr val="000000"/>
                </a:solidFill>
                <a:latin typeface="Calibri" panose="020F0502020204030204" pitchFamily="34" charset="0"/>
              </a:rPr>
              <a:t>Bruin 	2016 	2022 	</a:t>
            </a:r>
          </a:p>
          <a:p>
            <a:r>
              <a:rPr lang="nl-NL" sz="1200" b="0" i="0" u="none" strike="noStrike" baseline="0" dirty="0" smtClean="0">
                <a:solidFill>
                  <a:srgbClr val="000000"/>
                </a:solidFill>
                <a:latin typeface="Calibri" panose="020F0502020204030204" pitchFamily="34" charset="0"/>
              </a:rPr>
              <a:t>Blauw 	2017 	2023 	</a:t>
            </a:r>
          </a:p>
          <a:p>
            <a:r>
              <a:rPr lang="nl-NL" sz="1200" b="0" i="0" u="none" strike="noStrike" baseline="0" dirty="0" smtClean="0">
                <a:solidFill>
                  <a:srgbClr val="000000"/>
                </a:solidFill>
                <a:latin typeface="Calibri" panose="020F0502020204030204" pitchFamily="34" charset="0"/>
              </a:rPr>
              <a:t>Geel 	2018 	2024 	</a:t>
            </a:r>
          </a:p>
          <a:p>
            <a:r>
              <a:rPr lang="nl-NL" sz="1200" b="0" i="0" u="none" strike="noStrike" baseline="0" dirty="0" smtClean="0">
                <a:solidFill>
                  <a:srgbClr val="000000"/>
                </a:solidFill>
                <a:latin typeface="Calibri" panose="020F0502020204030204" pitchFamily="34" charset="0"/>
              </a:rPr>
              <a:t>Rood/oranje 2019 	2025 	</a:t>
            </a:r>
          </a:p>
          <a:p>
            <a:r>
              <a:rPr lang="nl-NL" sz="1200" b="0" i="0" u="none" strike="noStrike" baseline="0" dirty="0" smtClean="0">
                <a:solidFill>
                  <a:srgbClr val="000000"/>
                </a:solidFill>
                <a:latin typeface="Calibri" panose="020F0502020204030204" pitchFamily="34" charset="0"/>
              </a:rPr>
              <a:t>Zwart 	2020 	2026 	</a:t>
            </a:r>
          </a:p>
          <a:p>
            <a:r>
              <a:rPr lang="nl-NL" sz="1200" b="0" i="0" u="none" strike="noStrike" baseline="0" dirty="0" smtClean="0">
                <a:solidFill>
                  <a:srgbClr val="000000"/>
                </a:solidFill>
                <a:latin typeface="Calibri" panose="020F0502020204030204" pitchFamily="34" charset="0"/>
              </a:rPr>
              <a:t>Groen 	2021</a:t>
            </a: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5</a:t>
            </a:fld>
            <a:endParaRPr lang="nl-NL"/>
          </a:p>
        </p:txBody>
      </p:sp>
    </p:spTree>
    <p:extLst>
      <p:ext uri="{BB962C8B-B14F-4D97-AF65-F5344CB8AC3E}">
        <p14:creationId xmlns:p14="http://schemas.microsoft.com/office/powerpoint/2010/main" val="789756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none" dirty="0"/>
              <a:t>De dia spreekt voor</a:t>
            </a:r>
            <a:r>
              <a:rPr lang="nl-NL" u="none" baseline="0" dirty="0"/>
              <a:t> zichzelf. Uiteraard zijn er nog veel meer risico’s. </a:t>
            </a:r>
            <a:br>
              <a:rPr lang="nl-NL" u="none" baseline="0" dirty="0"/>
            </a:br>
            <a:r>
              <a:rPr lang="nl-NL" u="none" baseline="0" dirty="0"/>
              <a:t>De risico’s hangen af van factoren als:</a:t>
            </a:r>
            <a:br>
              <a:rPr lang="nl-NL" u="none" baseline="0" dirty="0"/>
            </a:br>
            <a:r>
              <a:rPr lang="nl-NL" u="none" baseline="0" dirty="0"/>
              <a:t>- de last</a:t>
            </a:r>
            <a:br>
              <a:rPr lang="nl-NL" u="none" baseline="0" dirty="0"/>
            </a:br>
            <a:r>
              <a:rPr lang="nl-NL" u="none" baseline="0" dirty="0"/>
              <a:t>- de locatie (denk aan hijsen over een fabriek heen waar mensen aan het werk zijn)</a:t>
            </a:r>
            <a:br>
              <a:rPr lang="nl-NL" u="none" baseline="0" dirty="0"/>
            </a:br>
            <a:endParaRPr lang="nl-NL" u="none" baseline="0" dirty="0"/>
          </a:p>
          <a:p>
            <a:r>
              <a:rPr lang="nl-NL" u="none" baseline="0" dirty="0"/>
              <a:t>Bij het werken met deze hand-hijsmiddelen gaat het vaak om het weghalen of </a:t>
            </a:r>
            <a:r>
              <a:rPr lang="nl-NL" i="0" u="none" baseline="0" dirty="0"/>
              <a:t>plaatsen van stukken materiaal in een fabriek. </a:t>
            </a:r>
            <a:br>
              <a:rPr lang="nl-NL" i="0" u="none" baseline="0" dirty="0"/>
            </a:br>
            <a:r>
              <a:rPr lang="nl-NL" i="0" u="none" baseline="0" dirty="0"/>
              <a:t>Vaak zal de ruimte waarin moet worden gewerkt, beperkt zijn. </a:t>
            </a:r>
            <a:br>
              <a:rPr lang="nl-NL" i="0" u="none" baseline="0" dirty="0"/>
            </a:br>
            <a:r>
              <a:rPr lang="nl-NL" i="0" u="none" baseline="0" dirty="0"/>
              <a:t>In de praktijk worden ook vaak meerdere takels gebruikt om het werk veilig uit te voeren. Maar dit brengt ook weer andere risico's met zich mee. De onderlinge communicatie en afspraken moeten goed geregeld zijn.</a:t>
            </a:r>
            <a:br>
              <a:rPr lang="nl-NL" i="0" u="none" baseline="0" dirty="0"/>
            </a:br>
            <a:r>
              <a:rPr lang="nl-NL" i="0" u="none" baseline="0" dirty="0"/>
              <a:t/>
            </a:r>
            <a:br>
              <a:rPr lang="nl-NL" i="0" u="none" baseline="0" dirty="0"/>
            </a:br>
            <a:r>
              <a:rPr lang="nl-NL" u="none" baseline="0" dirty="0"/>
              <a:t>Vraag aan de deelnemers wat zij als risico’s zien en welke maatregelen zij nemen om de risico’s te beperken.</a:t>
            </a:r>
          </a:p>
          <a:p>
            <a:r>
              <a:rPr lang="nl-NL" u="none" baseline="0" dirty="0"/>
              <a:t>Vraag aan de deelnemers naar hun ervaringen met het werken met meerdere takels.</a:t>
            </a:r>
            <a:endParaRPr lang="nl-NL" u="none" dirty="0"/>
          </a:p>
          <a:p>
            <a:r>
              <a:rPr lang="nl-NL" i="0" baseline="0" dirty="0"/>
              <a:t> </a:t>
            </a:r>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6</a:t>
            </a:fld>
            <a:endParaRPr lang="nl-NL"/>
          </a:p>
        </p:txBody>
      </p:sp>
    </p:spTree>
    <p:extLst>
      <p:ext uri="{BB962C8B-B14F-4D97-AF65-F5344CB8AC3E}">
        <p14:creationId xmlns:p14="http://schemas.microsoft.com/office/powerpoint/2010/main" val="581221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Verschil tussen een rateltakel (met een ketting die moet worden doorgetrokken) en een pull-lift die van een hefboom is voorzien. Deze hendel mag uiteraard nooit worden verlengd omdat er dan te veel kracht</a:t>
            </a:r>
            <a:r>
              <a:rPr lang="nl-NL" baseline="0" dirty="0"/>
              <a:t> op de pull-lift wordt uitgeoefend. </a:t>
            </a:r>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7</a:t>
            </a:fld>
            <a:endParaRPr lang="nl-NL"/>
          </a:p>
        </p:txBody>
      </p:sp>
    </p:spTree>
    <p:extLst>
      <p:ext uri="{BB962C8B-B14F-4D97-AF65-F5344CB8AC3E}">
        <p14:creationId xmlns:p14="http://schemas.microsoft.com/office/powerpoint/2010/main" val="1155032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u="none" dirty="0" smtClean="0"/>
              <a:t>Benadruk het belang om altijd eerst ook zelf alle </a:t>
            </a:r>
            <a:r>
              <a:rPr lang="nl-NL" u="none" baseline="0" dirty="0" smtClean="0"/>
              <a:t>materialen te bekijken of ze bijvoorbeeld de vereiste keurmerken hebben en of ze niet beschadigd zijn. </a:t>
            </a:r>
            <a:br>
              <a:rPr lang="nl-NL" u="none" baseline="0" dirty="0" smtClean="0"/>
            </a:br>
            <a:r>
              <a:rPr lang="nl-NL" u="none" baseline="0" dirty="0" smtClean="0"/>
              <a:t>Dat geldt dus ook voor de hulp-hijsmiddelen. </a:t>
            </a:r>
            <a:br>
              <a:rPr lang="nl-NL" u="none" baseline="0" dirty="0" smtClean="0"/>
            </a:br>
            <a:r>
              <a:rPr lang="nl-NL" u="none" dirty="0" smtClean="0"/>
              <a:t>Probeer voorbeelden te laten zien en wijs op de plaats van de</a:t>
            </a:r>
            <a:r>
              <a:rPr lang="nl-NL" u="none" baseline="0" dirty="0" smtClean="0"/>
              <a:t> keuringsdatum, labels, kleuraanduidingen van het keuringsjaar. </a:t>
            </a:r>
            <a:br>
              <a:rPr lang="nl-NL" u="none" baseline="0" dirty="0" smtClean="0"/>
            </a:br>
            <a:r>
              <a:rPr lang="nl-NL" u="none" baseline="0" dirty="0" smtClean="0"/>
              <a:t>Vertel in het kort op welke plaatsen je zelf bepaalde dingen kunt controleren. </a:t>
            </a:r>
            <a:br>
              <a:rPr lang="nl-NL" u="none" baseline="0" dirty="0" smtClean="0"/>
            </a:br>
            <a:r>
              <a:rPr lang="nl-NL" u="none" baseline="0" dirty="0" smtClean="0"/>
              <a:t/>
            </a:r>
            <a:br>
              <a:rPr lang="nl-NL" u="none" baseline="0" dirty="0" smtClean="0"/>
            </a:br>
            <a:r>
              <a:rPr lang="nl-NL" u="none" baseline="0" dirty="0" smtClean="0"/>
              <a:t>Vraag aan de groep op welke onderdelen zij de inspectie uit voeren.</a:t>
            </a:r>
            <a:endParaRPr lang="nl-NL" u="none" dirty="0" smtClean="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8</a:t>
            </a:fld>
            <a:endParaRPr lang="nl-NL"/>
          </a:p>
        </p:txBody>
      </p:sp>
    </p:spTree>
    <p:extLst>
      <p:ext uri="{BB962C8B-B14F-4D97-AF65-F5344CB8AC3E}">
        <p14:creationId xmlns:p14="http://schemas.microsoft.com/office/powerpoint/2010/main" val="741221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smtClean="0">
                <a:solidFill>
                  <a:schemeClr val="tx1"/>
                </a:solidFill>
                <a:latin typeface="+mn-lt"/>
                <a:ea typeface="+mn-ea"/>
                <a:cs typeface="+mn-cs"/>
              </a:rPr>
              <a:t>Leg uit wat een “versterkt steigerdeel” is.</a:t>
            </a:r>
            <a:br>
              <a:rPr lang="nl-NL" sz="1200" b="0" i="0" u="none" strike="noStrike" kern="1200" baseline="0" dirty="0" smtClean="0">
                <a:solidFill>
                  <a:schemeClr val="tx1"/>
                </a:solidFill>
                <a:latin typeface="+mn-lt"/>
                <a:ea typeface="+mn-ea"/>
                <a:cs typeface="+mn-cs"/>
              </a:rPr>
            </a:br>
            <a:r>
              <a:rPr lang="nl-NL" sz="1200" b="0" i="0" u="none" strike="noStrike" kern="1200" baseline="0" dirty="0" smtClean="0">
                <a:solidFill>
                  <a:schemeClr val="tx1"/>
                </a:solidFill>
                <a:latin typeface="+mn-lt"/>
                <a:ea typeface="+mn-ea"/>
                <a:cs typeface="+mn-cs"/>
              </a:rPr>
              <a:t/>
            </a:r>
            <a:br>
              <a:rPr lang="nl-NL" sz="1200" b="0" i="0" u="none" strike="noStrike" kern="1200" baseline="0" dirty="0" smtClean="0">
                <a:solidFill>
                  <a:schemeClr val="tx1"/>
                </a:solidFill>
                <a:latin typeface="+mn-lt"/>
                <a:ea typeface="+mn-ea"/>
                <a:cs typeface="+mn-cs"/>
              </a:rPr>
            </a:br>
            <a:r>
              <a:rPr lang="nl-NL" sz="1200" b="0" i="0" u="none" strike="noStrike" kern="1200" baseline="0" dirty="0" smtClean="0">
                <a:solidFill>
                  <a:schemeClr val="tx1"/>
                </a:solidFill>
                <a:latin typeface="+mn-lt"/>
                <a:ea typeface="+mn-ea"/>
                <a:cs typeface="+mn-cs"/>
              </a:rPr>
              <a:t>Geef voorbeelden van materialen die kunnen worden gebruikt om te beschermen tegen scherpe delen, zoals een stuk autoband, rubber, enz.</a:t>
            </a:r>
            <a:br>
              <a:rPr lang="nl-NL" sz="1200" b="0" i="0" u="none" strike="noStrike" kern="1200" baseline="0" dirty="0" smtClean="0">
                <a:solidFill>
                  <a:schemeClr val="tx1"/>
                </a:solidFill>
                <a:latin typeface="+mn-lt"/>
                <a:ea typeface="+mn-ea"/>
                <a:cs typeface="+mn-cs"/>
              </a:rPr>
            </a:br>
            <a:r>
              <a:rPr lang="nl-NL" sz="1200" b="0" i="0" u="none" strike="noStrike" kern="1200" baseline="0" dirty="0" smtClean="0">
                <a:solidFill>
                  <a:schemeClr val="tx1"/>
                </a:solidFill>
                <a:latin typeface="+mn-lt"/>
                <a:ea typeface="+mn-ea"/>
                <a:cs typeface="+mn-cs"/>
              </a:rPr>
              <a:t>Geef een toelichting van het zich NIET in de “line of </a:t>
            </a:r>
            <a:r>
              <a:rPr lang="nl-NL" sz="1200" b="0" i="0" u="none" strike="noStrike" kern="1200" baseline="0" dirty="0" err="1" smtClean="0">
                <a:solidFill>
                  <a:schemeClr val="tx1"/>
                </a:solidFill>
                <a:latin typeface="+mn-lt"/>
                <a:ea typeface="+mn-ea"/>
                <a:cs typeface="+mn-cs"/>
              </a:rPr>
              <a:t>fire</a:t>
            </a:r>
            <a:r>
              <a:rPr lang="nl-NL" sz="1200" b="0" i="0" u="none" strike="noStrike" kern="1200" baseline="0" dirty="0" smtClean="0">
                <a:solidFill>
                  <a:schemeClr val="tx1"/>
                </a:solidFill>
                <a:latin typeface="+mn-lt"/>
                <a:ea typeface="+mn-ea"/>
                <a:cs typeface="+mn-cs"/>
              </a:rPr>
              <a:t>” plaatsen van handen, lichaam, de voeten.  </a:t>
            </a:r>
            <a:br>
              <a:rPr lang="nl-NL" sz="1200" b="0" i="0" u="none" strike="noStrike" kern="1200" baseline="0" dirty="0" smtClean="0">
                <a:solidFill>
                  <a:schemeClr val="tx1"/>
                </a:solidFill>
                <a:latin typeface="+mn-lt"/>
                <a:ea typeface="+mn-ea"/>
                <a:cs typeface="+mn-cs"/>
              </a:rPr>
            </a:br>
            <a:r>
              <a:rPr lang="nl-NL" sz="1200" b="0" i="0" u="none" strike="noStrike" kern="1200" baseline="0" dirty="0" smtClean="0">
                <a:solidFill>
                  <a:schemeClr val="tx1"/>
                </a:solidFill>
                <a:latin typeface="+mn-lt"/>
                <a:ea typeface="+mn-ea"/>
                <a:cs typeface="+mn-cs"/>
              </a:rPr>
              <a:t>Ga nooit tussen de last en een constructie deel instaan. Dit gebeurt vaak onbewust maar is wel de oorzaak van veel incidenten. Geef hierbij wat praktijkvoorbeelden vraag aan de groep of zij voorbeelden kunnen geven uit hun eigen werksituatie.</a:t>
            </a: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9</a:t>
            </a:fld>
            <a:endParaRPr lang="nl-NL"/>
          </a:p>
        </p:txBody>
      </p:sp>
    </p:spTree>
    <p:extLst>
      <p:ext uri="{BB962C8B-B14F-4D97-AF65-F5344CB8AC3E}">
        <p14:creationId xmlns:p14="http://schemas.microsoft.com/office/powerpoint/2010/main" val="1283856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smtClean="0">
                <a:solidFill>
                  <a:schemeClr val="tx1"/>
                </a:solidFill>
                <a:latin typeface="+mn-lt"/>
                <a:ea typeface="+mn-ea"/>
                <a:cs typeface="+mn-cs"/>
              </a:rPr>
              <a:t>Leg uit wat een “versterkt steigerdeel” is.</a:t>
            </a:r>
            <a:br>
              <a:rPr lang="nl-NL" sz="1200" b="0" i="0" u="none" strike="noStrike" kern="1200" baseline="0" dirty="0" smtClean="0">
                <a:solidFill>
                  <a:schemeClr val="tx1"/>
                </a:solidFill>
                <a:latin typeface="+mn-lt"/>
                <a:ea typeface="+mn-ea"/>
                <a:cs typeface="+mn-cs"/>
              </a:rPr>
            </a:br>
            <a:r>
              <a:rPr lang="nl-NL" sz="1200" b="0" i="0" u="none" strike="noStrike" kern="1200" baseline="0" dirty="0" smtClean="0">
                <a:solidFill>
                  <a:schemeClr val="tx1"/>
                </a:solidFill>
                <a:latin typeface="+mn-lt"/>
                <a:ea typeface="+mn-ea"/>
                <a:cs typeface="+mn-cs"/>
              </a:rPr>
              <a:t/>
            </a:r>
            <a:br>
              <a:rPr lang="nl-NL" sz="1200" b="0" i="0" u="none" strike="noStrike" kern="1200" baseline="0" dirty="0" smtClean="0">
                <a:solidFill>
                  <a:schemeClr val="tx1"/>
                </a:solidFill>
                <a:latin typeface="+mn-lt"/>
                <a:ea typeface="+mn-ea"/>
                <a:cs typeface="+mn-cs"/>
              </a:rPr>
            </a:br>
            <a:r>
              <a:rPr lang="nl-NL" sz="1200" b="0" i="0" u="none" strike="noStrike" kern="1200" baseline="0" dirty="0" smtClean="0">
                <a:solidFill>
                  <a:schemeClr val="tx1"/>
                </a:solidFill>
                <a:latin typeface="+mn-lt"/>
                <a:ea typeface="+mn-ea"/>
                <a:cs typeface="+mn-cs"/>
              </a:rPr>
              <a:t>Geef voorbeelden van materialen die kunnen worden gebruikt om te beschermen tegen scherpe delen, zoals een stuk autoband, rubber, enz.</a:t>
            </a:r>
            <a:br>
              <a:rPr lang="nl-NL" sz="1200" b="0" i="0" u="none" strike="noStrike" kern="1200" baseline="0" dirty="0" smtClean="0">
                <a:solidFill>
                  <a:schemeClr val="tx1"/>
                </a:solidFill>
                <a:latin typeface="+mn-lt"/>
                <a:ea typeface="+mn-ea"/>
                <a:cs typeface="+mn-cs"/>
              </a:rPr>
            </a:br>
            <a:r>
              <a:rPr lang="nl-NL" sz="1200" b="0" i="0" u="none" strike="noStrike" kern="1200" baseline="0" dirty="0" smtClean="0">
                <a:solidFill>
                  <a:schemeClr val="tx1"/>
                </a:solidFill>
                <a:latin typeface="+mn-lt"/>
                <a:ea typeface="+mn-ea"/>
                <a:cs typeface="+mn-cs"/>
              </a:rPr>
              <a:t>Geef een toelichting van het zich NIET in de “line of </a:t>
            </a:r>
            <a:r>
              <a:rPr lang="nl-NL" sz="1200" b="0" i="0" u="none" strike="noStrike" kern="1200" baseline="0" dirty="0" err="1" smtClean="0">
                <a:solidFill>
                  <a:schemeClr val="tx1"/>
                </a:solidFill>
                <a:latin typeface="+mn-lt"/>
                <a:ea typeface="+mn-ea"/>
                <a:cs typeface="+mn-cs"/>
              </a:rPr>
              <a:t>fire</a:t>
            </a:r>
            <a:r>
              <a:rPr lang="nl-NL" sz="1200" b="0" i="0" u="none" strike="noStrike" kern="1200" baseline="0" dirty="0" smtClean="0">
                <a:solidFill>
                  <a:schemeClr val="tx1"/>
                </a:solidFill>
                <a:latin typeface="+mn-lt"/>
                <a:ea typeface="+mn-ea"/>
                <a:cs typeface="+mn-cs"/>
              </a:rPr>
              <a:t>” plaatsen van handen, lichaam, de voeten.  </a:t>
            </a:r>
            <a:br>
              <a:rPr lang="nl-NL" sz="1200" b="0" i="0" u="none" strike="noStrike" kern="1200" baseline="0" dirty="0" smtClean="0">
                <a:solidFill>
                  <a:schemeClr val="tx1"/>
                </a:solidFill>
                <a:latin typeface="+mn-lt"/>
                <a:ea typeface="+mn-ea"/>
                <a:cs typeface="+mn-cs"/>
              </a:rPr>
            </a:br>
            <a:r>
              <a:rPr lang="nl-NL" sz="1200" b="0" i="0" u="none" strike="noStrike" kern="1200" baseline="0" dirty="0" smtClean="0">
                <a:solidFill>
                  <a:schemeClr val="tx1"/>
                </a:solidFill>
                <a:latin typeface="+mn-lt"/>
                <a:ea typeface="+mn-ea"/>
                <a:cs typeface="+mn-cs"/>
              </a:rPr>
              <a:t>Ga nooit tussen de last en een constructie deel instaan. Dit gebeurt vaak onbewust maar is wel de oorzaak van veel incidenten. Geef hierbij wat praktijkvoorbeelden vraag aan de groep of zij voorbeelden kunnen geven uit hun eigen werksituatie.</a:t>
            </a: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10</a:t>
            </a:fld>
            <a:endParaRPr lang="nl-NL"/>
          </a:p>
        </p:txBody>
      </p:sp>
    </p:spTree>
    <p:extLst>
      <p:ext uri="{BB962C8B-B14F-4D97-AF65-F5344CB8AC3E}">
        <p14:creationId xmlns:p14="http://schemas.microsoft.com/office/powerpoint/2010/main" val="454147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1.w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grpSp>
        <p:nvGrpSpPr>
          <p:cNvPr id="24" name="Groep 23">
            <a:extLst>
              <a:ext uri="{FF2B5EF4-FFF2-40B4-BE49-F238E27FC236}">
                <a16:creationId xmlns:a16="http://schemas.microsoft.com/office/drawing/2014/main" xmlns="" id="{82799EF1-239D-4172-945E-7DF4EF1E50D4}"/>
              </a:ext>
            </a:extLst>
          </p:cNvPr>
          <p:cNvGrpSpPr/>
          <p:nvPr userDrawn="1"/>
        </p:nvGrpSpPr>
        <p:grpSpPr>
          <a:xfrm>
            <a:off x="0" y="0"/>
            <a:ext cx="12211050" cy="6858000"/>
            <a:chOff x="0" y="0"/>
            <a:chExt cx="12211050" cy="6858000"/>
          </a:xfrm>
        </p:grpSpPr>
        <p:sp>
          <p:nvSpPr>
            <p:cNvPr id="12" name="Rectangle 11"/>
            <p:cNvSpPr/>
            <p:nvPr userDrawn="1"/>
          </p:nvSpPr>
          <p:spPr>
            <a:xfrm>
              <a:off x="0" y="0"/>
              <a:ext cx="5295900" cy="2571750"/>
            </a:xfrm>
            <a:custGeom>
              <a:avLst/>
              <a:gdLst>
                <a:gd name="connsiteX0" fmla="*/ 0 w 5295900"/>
                <a:gd name="connsiteY0" fmla="*/ 0 h 2571750"/>
                <a:gd name="connsiteX1" fmla="*/ 5295900 w 5295900"/>
                <a:gd name="connsiteY1" fmla="*/ 0 h 2571750"/>
                <a:gd name="connsiteX2" fmla="*/ 5295900 w 5295900"/>
                <a:gd name="connsiteY2" fmla="*/ 2571750 h 2571750"/>
                <a:gd name="connsiteX3" fmla="*/ 0 w 5295900"/>
                <a:gd name="connsiteY3" fmla="*/ 2571750 h 2571750"/>
                <a:gd name="connsiteX4" fmla="*/ 0 w 5295900"/>
                <a:gd name="connsiteY4" fmla="*/ 0 h 2571750"/>
                <a:gd name="connsiteX0" fmla="*/ 0 w 5295900"/>
                <a:gd name="connsiteY0" fmla="*/ 0 h 2571750"/>
                <a:gd name="connsiteX1" fmla="*/ 5295900 w 5295900"/>
                <a:gd name="connsiteY1" fmla="*/ 0 h 2571750"/>
                <a:gd name="connsiteX2" fmla="*/ 4743450 w 5295900"/>
                <a:gd name="connsiteY2" fmla="*/ 1733550 h 2571750"/>
                <a:gd name="connsiteX3" fmla="*/ 0 w 5295900"/>
                <a:gd name="connsiteY3" fmla="*/ 2571750 h 2571750"/>
                <a:gd name="connsiteX4" fmla="*/ 0 w 5295900"/>
                <a:gd name="connsiteY4" fmla="*/ 0 h 257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5900" h="2571750">
                  <a:moveTo>
                    <a:pt x="0" y="0"/>
                  </a:moveTo>
                  <a:lnTo>
                    <a:pt x="5295900" y="0"/>
                  </a:lnTo>
                  <a:lnTo>
                    <a:pt x="4743450" y="1733550"/>
                  </a:lnTo>
                  <a:lnTo>
                    <a:pt x="0" y="25717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p:cNvSpPr/>
            <p:nvPr userDrawn="1"/>
          </p:nvSpPr>
          <p:spPr>
            <a:xfrm>
              <a:off x="0" y="2990850"/>
              <a:ext cx="12211050" cy="3867150"/>
            </a:xfrm>
            <a:custGeom>
              <a:avLst/>
              <a:gdLst>
                <a:gd name="connsiteX0" fmla="*/ 0 w 12211050"/>
                <a:gd name="connsiteY0" fmla="*/ 0 h 3867150"/>
                <a:gd name="connsiteX1" fmla="*/ 12211050 w 12211050"/>
                <a:gd name="connsiteY1" fmla="*/ 0 h 3867150"/>
                <a:gd name="connsiteX2" fmla="*/ 12211050 w 12211050"/>
                <a:gd name="connsiteY2" fmla="*/ 3867150 h 3867150"/>
                <a:gd name="connsiteX3" fmla="*/ 0 w 12211050"/>
                <a:gd name="connsiteY3" fmla="*/ 3867150 h 3867150"/>
                <a:gd name="connsiteX4" fmla="*/ 0 w 12211050"/>
                <a:gd name="connsiteY4" fmla="*/ 0 h 3867150"/>
                <a:gd name="connsiteX0" fmla="*/ 0 w 12211050"/>
                <a:gd name="connsiteY0" fmla="*/ 0 h 3867150"/>
                <a:gd name="connsiteX1" fmla="*/ 12201525 w 12211050"/>
                <a:gd name="connsiteY1" fmla="*/ 2305050 h 3867150"/>
                <a:gd name="connsiteX2" fmla="*/ 12211050 w 12211050"/>
                <a:gd name="connsiteY2" fmla="*/ 3867150 h 3867150"/>
                <a:gd name="connsiteX3" fmla="*/ 0 w 12211050"/>
                <a:gd name="connsiteY3" fmla="*/ 3867150 h 3867150"/>
                <a:gd name="connsiteX4" fmla="*/ 0 w 12211050"/>
                <a:gd name="connsiteY4" fmla="*/ 0 h 386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050" h="3867150">
                  <a:moveTo>
                    <a:pt x="0" y="0"/>
                  </a:moveTo>
                  <a:lnTo>
                    <a:pt x="12201525" y="2305050"/>
                  </a:lnTo>
                  <a:lnTo>
                    <a:pt x="12211050" y="3867150"/>
                  </a:lnTo>
                  <a:lnTo>
                    <a:pt x="0" y="38671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Isosceles Triangle 15"/>
            <p:cNvSpPr/>
            <p:nvPr userDrawn="1"/>
          </p:nvSpPr>
          <p:spPr>
            <a:xfrm>
              <a:off x="5578386" y="5644542"/>
              <a:ext cx="6632664" cy="1213458"/>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21" name="Groep 20">
              <a:extLst>
                <a:ext uri="{FF2B5EF4-FFF2-40B4-BE49-F238E27FC236}">
                  <a16:creationId xmlns:a16="http://schemas.microsoft.com/office/drawing/2014/main" xmlns="" id="{7BA6918E-8AA4-414E-A48C-716BC454EB97}"/>
                </a:ext>
              </a:extLst>
            </p:cNvPr>
            <p:cNvGrpSpPr/>
            <p:nvPr userDrawn="1"/>
          </p:nvGrpSpPr>
          <p:grpSpPr>
            <a:xfrm>
              <a:off x="613537" y="550537"/>
              <a:ext cx="3576627" cy="605459"/>
              <a:chOff x="613537" y="550537"/>
              <a:chExt cx="3576627" cy="605459"/>
            </a:xfrm>
          </p:grpSpPr>
          <p:pic>
            <p:nvPicPr>
              <p:cNvPr id="22" name="Afbeelding 21">
                <a:extLst>
                  <a:ext uri="{FF2B5EF4-FFF2-40B4-BE49-F238E27FC236}">
                    <a16:creationId xmlns:a16="http://schemas.microsoft.com/office/drawing/2014/main" xmlns="" id="{96D958E7-0EA4-45F7-B042-4261F69695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537" y="550537"/>
                <a:ext cx="1589564" cy="589534"/>
              </a:xfrm>
              <a:prstGeom prst="rect">
                <a:avLst/>
              </a:prstGeom>
            </p:spPr>
          </p:pic>
          <p:pic>
            <p:nvPicPr>
              <p:cNvPr id="23" name="Afbeelding 22">
                <a:extLst>
                  <a:ext uri="{FF2B5EF4-FFF2-40B4-BE49-F238E27FC236}">
                    <a16:creationId xmlns:a16="http://schemas.microsoft.com/office/drawing/2014/main" xmlns="" id="{C7FEA1FE-0D59-4F3D-93EE-0F6D9A97B9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38506" y="1010235"/>
                <a:ext cx="1751658" cy="145761"/>
              </a:xfrm>
              <a:prstGeom prst="rect">
                <a:avLst/>
              </a:prstGeom>
            </p:spPr>
          </p:pic>
        </p:grpSp>
      </p:grpSp>
      <p:sp>
        <p:nvSpPr>
          <p:cNvPr id="2" name="Title 1"/>
          <p:cNvSpPr>
            <a:spLocks noGrp="1"/>
          </p:cNvSpPr>
          <p:nvPr userDrawn="1">
            <p:ph type="ctrTitle"/>
          </p:nvPr>
        </p:nvSpPr>
        <p:spPr>
          <a:xfrm>
            <a:off x="657225" y="4483342"/>
            <a:ext cx="9144000" cy="609398"/>
          </a:xfrm>
        </p:spPr>
        <p:txBody>
          <a:bodyPr lIns="0" rIns="0" anchor="t" anchorCtr="0"/>
          <a:lstStyle>
            <a:lvl1pPr algn="l">
              <a:defRPr sz="4400" b="1" i="0">
                <a:solidFill>
                  <a:schemeClr val="tx2"/>
                </a:solidFill>
                <a:latin typeface="Calibri" panose="020F0502020204030204" pitchFamily="34" charset="0"/>
                <a:cs typeface="Calibri" panose="020F0502020204030204" pitchFamily="34" charset="0"/>
              </a:defRPr>
            </a:lvl1pPr>
          </a:lstStyle>
          <a:p>
            <a:r>
              <a:rPr lang="en-US" smtClean="0"/>
              <a:t>Titelstijl van model bewerken</a:t>
            </a:r>
            <a:endParaRPr lang="nl-NL" dirty="0"/>
          </a:p>
        </p:txBody>
      </p:sp>
      <p:sp>
        <p:nvSpPr>
          <p:cNvPr id="3" name="Subtitle 2"/>
          <p:cNvSpPr>
            <a:spLocks noGrp="1"/>
          </p:cNvSpPr>
          <p:nvPr userDrawn="1">
            <p:ph type="subTitle" idx="1"/>
          </p:nvPr>
        </p:nvSpPr>
        <p:spPr>
          <a:xfrm>
            <a:off x="657225" y="5036044"/>
            <a:ext cx="9144000" cy="430887"/>
          </a:xfrm>
        </p:spPr>
        <p:txBody>
          <a:bodyPr/>
          <a:lstStyle>
            <a:lvl1pPr marL="0" indent="0" algn="l">
              <a:buNone/>
              <a:defRPr sz="2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Klik om de ondertitelstijl van het model te bewerken</a:t>
            </a:r>
            <a:endParaRPr lang="nl-NL" dirty="0"/>
          </a:p>
        </p:txBody>
      </p:sp>
      <p:sp>
        <p:nvSpPr>
          <p:cNvPr id="5" name="Footer Placeholder 4"/>
          <p:cNvSpPr>
            <a:spLocks noGrp="1"/>
          </p:cNvSpPr>
          <p:nvPr userDrawn="1">
            <p:ph type="ftr" sz="quarter" idx="11"/>
          </p:nvPr>
        </p:nvSpPr>
        <p:spPr/>
        <p:txBody>
          <a:bodyPr/>
          <a:lstStyle/>
          <a:p>
            <a:endParaRPr lang="nl-NL"/>
          </a:p>
        </p:txBody>
      </p:sp>
      <p:sp>
        <p:nvSpPr>
          <p:cNvPr id="6" name="Slide Number Placeholder 5"/>
          <p:cNvSpPr>
            <a:spLocks noGrp="1"/>
          </p:cNvSpPr>
          <p:nvPr userDrawn="1">
            <p:ph type="sldNum" sz="quarter" idx="12"/>
          </p:nvPr>
        </p:nvSpPr>
        <p:spPr/>
        <p:txBody>
          <a:bodyPr/>
          <a:lstStyle/>
          <a:p>
            <a:fld id="{AD6BCF77-3B20-4D4A-83E1-E3DF06597599}" type="slidenum">
              <a:rPr lang="nl-NL" smtClean="0"/>
              <a:t>‹nr.›</a:t>
            </a:fld>
            <a:endParaRPr lang="nl-NL"/>
          </a:p>
        </p:txBody>
      </p:sp>
    </p:spTree>
    <p:extLst>
      <p:ext uri="{BB962C8B-B14F-4D97-AF65-F5344CB8AC3E}">
        <p14:creationId xmlns:p14="http://schemas.microsoft.com/office/powerpoint/2010/main" val="113601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nl-NL"/>
          </a:p>
        </p:txBody>
      </p:sp>
      <p:sp>
        <p:nvSpPr>
          <p:cNvPr id="3" name="Vertical Text Placeholder 2"/>
          <p:cNvSpPr>
            <a:spLocks noGrp="1"/>
          </p:cNvSpPr>
          <p:nvPr>
            <p:ph type="body" orient="vert" idx="1"/>
          </p:nvPr>
        </p:nvSpPr>
        <p:spPr>
          <a:xfrm>
            <a:off x="1641564" y="1810655"/>
            <a:ext cx="9721850" cy="2231380"/>
          </a:xfrm>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a16="http://schemas.microsoft.com/office/drawing/2014/main" xmlns="" id="{F9559106-6C03-A74F-81B8-727664F56C1E}"/>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a16="http://schemas.microsoft.com/office/drawing/2014/main" xmlns="" id="{FC489E94-A967-644F-97CE-483C6013C32C}"/>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xmlns="" id="{05C3CF77-2F8A-4541-A38B-B13647FF9586}"/>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a16="http://schemas.microsoft.com/office/drawing/2014/main" xmlns="" id="{B96C4732-A0A2-6F41-8BE6-691F7E49613E}"/>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xmlns="" id="{8971B753-8F85-4441-91E5-BBADD4D231FD}"/>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xmlns="" id="{6294134E-729B-C34F-B1C5-F4EA6F5302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xmlns="" id="{D9D94092-FD33-CE47-92B6-6508DF98AF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547063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800099"/>
            <a:ext cx="2628900" cy="5376863"/>
          </a:xfrm>
        </p:spPr>
        <p:txBody>
          <a:bodyPr vert="eaVert"/>
          <a:lstStyle/>
          <a:p>
            <a:r>
              <a:rPr lang="en-US" smtClean="0"/>
              <a:t>Titelstijl van model bewerken</a:t>
            </a:r>
            <a:endParaRPr lang="nl-NL"/>
          </a:p>
        </p:txBody>
      </p:sp>
      <p:sp>
        <p:nvSpPr>
          <p:cNvPr id="3" name="Vertical Text Placeholder 2"/>
          <p:cNvSpPr>
            <a:spLocks noGrp="1"/>
          </p:cNvSpPr>
          <p:nvPr>
            <p:ph type="body" orient="vert" idx="1"/>
          </p:nvPr>
        </p:nvSpPr>
        <p:spPr>
          <a:xfrm>
            <a:off x="1631950" y="800099"/>
            <a:ext cx="6940550" cy="5376863"/>
          </a:xfrm>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a16="http://schemas.microsoft.com/office/drawing/2014/main" xmlns="" id="{F5BBE2B6-FDF2-8F48-BF14-B48B032B553F}"/>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a16="http://schemas.microsoft.com/office/drawing/2014/main" xmlns="" id="{FF9651E8-1E2A-A949-B4C9-F9F4ACBEF595}"/>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xmlns="" id="{75ABDE05-5144-C343-9FEC-3BB17858D038}"/>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a16="http://schemas.microsoft.com/office/drawing/2014/main" xmlns="" id="{F9A3C393-72AF-F044-A6B0-9E62008DB12C}"/>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xmlns="" id="{D2F90AF3-B0E0-0643-9FDF-79A362C68B5A}"/>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xmlns="" id="{2BBCC0DA-9467-F549-B080-1E3058DA85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xmlns="" id="{A1C6E536-EF30-ED4D-B6AF-DCEEF2A2E4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672259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nl-NL"/>
          </a:p>
        </p:txBody>
      </p:sp>
      <p:sp>
        <p:nvSpPr>
          <p:cNvPr id="3" name="Content Placeholder 2"/>
          <p:cNvSpPr>
            <a:spLocks noGrp="1"/>
          </p:cNvSpPr>
          <p:nvPr>
            <p:ph idx="1" hasCustomPrompt="1"/>
          </p:nvPr>
        </p:nvSpPr>
        <p:spPr>
          <a:xfrm>
            <a:off x="1641564" y="1810655"/>
            <a:ext cx="9721850" cy="2231380"/>
          </a:xfrm>
        </p:spPr>
        <p:txBody>
          <a:bodyPr/>
          <a:lstStyle>
            <a:lvl2pPr marL="288000" indent="-288000">
              <a:buSzPct val="70000"/>
              <a:buFontTx/>
              <a:buBlip>
                <a:blip r:embed="rId2"/>
              </a:buBlip>
              <a:defRPr sz="2800"/>
            </a:lvl2pPr>
            <a:lvl3pPr marL="576000" indent="-288000">
              <a:buSzPct val="70000"/>
              <a:buFontTx/>
              <a:buBlip>
                <a:blip r:embed="rId2"/>
              </a:buBlip>
              <a:defRPr sz="2400"/>
            </a:lvl3pPr>
            <a:lvl4pPr>
              <a:defRPr sz="20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a16="http://schemas.microsoft.com/office/drawing/2014/main" xmlns="" id="{BE6EB81A-559D-AC45-B9B2-DF26F5C13DDF}"/>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a16="http://schemas.microsoft.com/office/drawing/2014/main" xmlns="" id="{C276DFD9-E61D-6046-A0F0-BFDFF03469C7}"/>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xmlns="" id="{20333AF3-F9A9-7641-A571-B84DE63EAD31}"/>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a16="http://schemas.microsoft.com/office/drawing/2014/main" xmlns="" id="{3DE09CC8-1104-4148-8865-3BC6C65B8158}"/>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xmlns="" id="{23A3C4FD-0A3C-334A-89A2-F642AEB92885}"/>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xmlns="" id="{380F03E8-53CD-B04D-A0D0-B33CC94CFA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xmlns="" id="{69D9160E-15DD-5C46-B81B-A75578B5A01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2811948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Titelstijl van model bewerken</a:t>
            </a:r>
            <a:endParaRPr lang="nl-N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Klik om de tekststijl van het model te bewerken</a:t>
            </a:r>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a16="http://schemas.microsoft.com/office/drawing/2014/main" xmlns="" id="{5C652AD7-225B-C548-9249-8D5129F38AB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a16="http://schemas.microsoft.com/office/drawing/2014/main" xmlns="" id="{FC8CFAE6-2FD0-524E-A122-92CB20568DFC}"/>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xmlns="" id="{D7659534-2B00-934B-A4B4-C5DC67E819B6}"/>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a16="http://schemas.microsoft.com/office/drawing/2014/main" xmlns="" id="{2C217A96-58E1-874C-BE4E-F9E6AFC0D5F4}"/>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xmlns="" id="{4C2F4395-CEBF-874A-8EFE-29DCA2307091}"/>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xmlns="" id="{306C8E77-D7D4-CD4C-8BB2-D4B9FD0D4B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xmlns="" id="{FA9D1F80-40BE-244F-9AE4-D8BC49707D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638600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nl-NL"/>
          </a:p>
        </p:txBody>
      </p:sp>
      <p:sp>
        <p:nvSpPr>
          <p:cNvPr id="3" name="Content Placeholder 2"/>
          <p:cNvSpPr>
            <a:spLocks noGrp="1"/>
          </p:cNvSpPr>
          <p:nvPr>
            <p:ph sz="half" idx="1"/>
          </p:nvPr>
        </p:nvSpPr>
        <p:spPr>
          <a:xfrm>
            <a:off x="1636395" y="1825625"/>
            <a:ext cx="4680000" cy="4351338"/>
          </a:xfrm>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dirty="0"/>
          </a:p>
        </p:txBody>
      </p:sp>
      <p:sp>
        <p:nvSpPr>
          <p:cNvPr id="4" name="Content Placeholder 3"/>
          <p:cNvSpPr>
            <a:spLocks noGrp="1"/>
          </p:cNvSpPr>
          <p:nvPr>
            <p:ph sz="half" idx="2"/>
          </p:nvPr>
        </p:nvSpPr>
        <p:spPr>
          <a:xfrm>
            <a:off x="6683414" y="1825625"/>
            <a:ext cx="4680000" cy="4351338"/>
          </a:xfrm>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D6BCF77-3B20-4D4A-83E1-E3DF06597599}" type="slidenum">
              <a:rPr lang="nl-NL" smtClean="0"/>
              <a:t>‹nr.›</a:t>
            </a:fld>
            <a:endParaRPr lang="nl-NL"/>
          </a:p>
        </p:txBody>
      </p:sp>
      <p:sp>
        <p:nvSpPr>
          <p:cNvPr id="8" name="Isosceles Triangle 10">
            <a:extLst>
              <a:ext uri="{FF2B5EF4-FFF2-40B4-BE49-F238E27FC236}">
                <a16:creationId xmlns:a16="http://schemas.microsoft.com/office/drawing/2014/main" xmlns="" id="{9265A781-3355-FA4C-B301-F4B878BAA73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9" name="Group 13">
            <a:extLst>
              <a:ext uri="{FF2B5EF4-FFF2-40B4-BE49-F238E27FC236}">
                <a16:creationId xmlns:a16="http://schemas.microsoft.com/office/drawing/2014/main" xmlns="" id="{5210E5BA-B60E-424C-8D3B-21FCCF3D34CF}"/>
              </a:ext>
            </a:extLst>
          </p:cNvPr>
          <p:cNvGrpSpPr/>
          <p:nvPr userDrawn="1"/>
        </p:nvGrpSpPr>
        <p:grpSpPr>
          <a:xfrm>
            <a:off x="8401513" y="4302034"/>
            <a:ext cx="3793751" cy="2555965"/>
            <a:chOff x="7193280" y="4302034"/>
            <a:chExt cx="3793751" cy="2555965"/>
          </a:xfrm>
        </p:grpSpPr>
        <p:sp>
          <p:nvSpPr>
            <p:cNvPr id="10" name="Isosceles Triangle 11">
              <a:extLst>
                <a:ext uri="{FF2B5EF4-FFF2-40B4-BE49-F238E27FC236}">
                  <a16:creationId xmlns:a16="http://schemas.microsoft.com/office/drawing/2014/main" xmlns="" id="{F15F9164-F27A-D445-B54F-4C893DC971A9}"/>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Isosceles Triangle 12">
              <a:extLst>
                <a:ext uri="{FF2B5EF4-FFF2-40B4-BE49-F238E27FC236}">
                  <a16:creationId xmlns:a16="http://schemas.microsoft.com/office/drawing/2014/main" xmlns="" id="{C6C4C334-F339-7745-812F-84FC66358903}"/>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 name="Groep 11">
            <a:extLst>
              <a:ext uri="{FF2B5EF4-FFF2-40B4-BE49-F238E27FC236}">
                <a16:creationId xmlns:a16="http://schemas.microsoft.com/office/drawing/2014/main" xmlns="" id="{7CB7A607-8468-194F-B5DD-05E3A475F85F}"/>
              </a:ext>
            </a:extLst>
          </p:cNvPr>
          <p:cNvGrpSpPr/>
          <p:nvPr userDrawn="1"/>
        </p:nvGrpSpPr>
        <p:grpSpPr>
          <a:xfrm>
            <a:off x="286567" y="6271611"/>
            <a:ext cx="3088822" cy="376842"/>
            <a:chOff x="286567" y="6271611"/>
            <a:chExt cx="3088822" cy="376842"/>
          </a:xfrm>
        </p:grpSpPr>
        <p:pic>
          <p:nvPicPr>
            <p:cNvPr id="13" name="Afbeelding 12">
              <a:extLst>
                <a:ext uri="{FF2B5EF4-FFF2-40B4-BE49-F238E27FC236}">
                  <a16:creationId xmlns:a16="http://schemas.microsoft.com/office/drawing/2014/main" xmlns="" id="{8514B7DA-44FA-124E-804F-4E9EB0308A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4" name="Afbeelding 13">
              <a:extLst>
                <a:ext uri="{FF2B5EF4-FFF2-40B4-BE49-F238E27FC236}">
                  <a16:creationId xmlns:a16="http://schemas.microsoft.com/office/drawing/2014/main" xmlns="" id="{E02856A4-6001-A147-BAF3-6A0F2B32A9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189530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AD6BCF77-3B20-4D4A-83E1-E3DF06597599}" type="slidenum">
              <a:rPr lang="nl-NL" smtClean="0"/>
              <a:t>‹nr.›</a:t>
            </a:fld>
            <a:endParaRPr lang="nl-NL"/>
          </a:p>
        </p:txBody>
      </p:sp>
      <p:sp>
        <p:nvSpPr>
          <p:cNvPr id="6" name="Isosceles Triangle 10">
            <a:extLst>
              <a:ext uri="{FF2B5EF4-FFF2-40B4-BE49-F238E27FC236}">
                <a16:creationId xmlns:a16="http://schemas.microsoft.com/office/drawing/2014/main" xmlns="" id="{A792A0C6-D74B-EC45-8F0D-73D073B824A4}"/>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7" name="Group 13">
            <a:extLst>
              <a:ext uri="{FF2B5EF4-FFF2-40B4-BE49-F238E27FC236}">
                <a16:creationId xmlns:a16="http://schemas.microsoft.com/office/drawing/2014/main" xmlns="" id="{7C101F8A-794B-3F41-AC8D-9262434BEB9C}"/>
              </a:ext>
            </a:extLst>
          </p:cNvPr>
          <p:cNvGrpSpPr/>
          <p:nvPr userDrawn="1"/>
        </p:nvGrpSpPr>
        <p:grpSpPr>
          <a:xfrm>
            <a:off x="8401513" y="4302034"/>
            <a:ext cx="3793751" cy="2555965"/>
            <a:chOff x="7193280" y="4302034"/>
            <a:chExt cx="3793751" cy="2555965"/>
          </a:xfrm>
        </p:grpSpPr>
        <p:sp>
          <p:nvSpPr>
            <p:cNvPr id="8" name="Isosceles Triangle 11">
              <a:extLst>
                <a:ext uri="{FF2B5EF4-FFF2-40B4-BE49-F238E27FC236}">
                  <a16:creationId xmlns:a16="http://schemas.microsoft.com/office/drawing/2014/main" xmlns="" id="{4F699FD5-187E-CC4E-AD8F-ACD70421AFD2}"/>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Isosceles Triangle 12">
              <a:extLst>
                <a:ext uri="{FF2B5EF4-FFF2-40B4-BE49-F238E27FC236}">
                  <a16:creationId xmlns:a16="http://schemas.microsoft.com/office/drawing/2014/main" xmlns="" id="{BD8E89B0-A4FE-8747-87D1-8D5000A57216}"/>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0" name="Groep 9">
            <a:extLst>
              <a:ext uri="{FF2B5EF4-FFF2-40B4-BE49-F238E27FC236}">
                <a16:creationId xmlns:a16="http://schemas.microsoft.com/office/drawing/2014/main" xmlns="" id="{B4D0C240-FB9C-CF4E-AE1B-70EFE094D23D}"/>
              </a:ext>
            </a:extLst>
          </p:cNvPr>
          <p:cNvGrpSpPr/>
          <p:nvPr userDrawn="1"/>
        </p:nvGrpSpPr>
        <p:grpSpPr>
          <a:xfrm>
            <a:off x="286567" y="6271611"/>
            <a:ext cx="3088822" cy="376842"/>
            <a:chOff x="286567" y="6271611"/>
            <a:chExt cx="3088822" cy="376842"/>
          </a:xfrm>
        </p:grpSpPr>
        <p:pic>
          <p:nvPicPr>
            <p:cNvPr id="11" name="Afbeelding 10">
              <a:extLst>
                <a:ext uri="{FF2B5EF4-FFF2-40B4-BE49-F238E27FC236}">
                  <a16:creationId xmlns:a16="http://schemas.microsoft.com/office/drawing/2014/main" xmlns="" id="{C21F0DA2-0554-2646-8783-5393C82B87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2" name="Afbeelding 11">
              <a:extLst>
                <a:ext uri="{FF2B5EF4-FFF2-40B4-BE49-F238E27FC236}">
                  <a16:creationId xmlns:a16="http://schemas.microsoft.com/office/drawing/2014/main" xmlns="" id="{D9202138-1B57-0143-81B5-C8A09A6B42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3324574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AD6BCF77-3B20-4D4A-83E1-E3DF06597599}" type="slidenum">
              <a:rPr lang="nl-NL" smtClean="0"/>
              <a:t>‹nr.›</a:t>
            </a:fld>
            <a:endParaRPr lang="nl-NL"/>
          </a:p>
        </p:txBody>
      </p:sp>
      <p:sp>
        <p:nvSpPr>
          <p:cNvPr id="5" name="Isosceles Triangle 10">
            <a:extLst>
              <a:ext uri="{FF2B5EF4-FFF2-40B4-BE49-F238E27FC236}">
                <a16:creationId xmlns:a16="http://schemas.microsoft.com/office/drawing/2014/main" xmlns="" id="{001BE2C6-287F-3C4B-965C-8838F6FAC4CA}"/>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6" name="Group 13">
            <a:extLst>
              <a:ext uri="{FF2B5EF4-FFF2-40B4-BE49-F238E27FC236}">
                <a16:creationId xmlns:a16="http://schemas.microsoft.com/office/drawing/2014/main" xmlns="" id="{58947396-C089-394D-B7FA-7FB5C78FEC34}"/>
              </a:ext>
            </a:extLst>
          </p:cNvPr>
          <p:cNvGrpSpPr/>
          <p:nvPr userDrawn="1"/>
        </p:nvGrpSpPr>
        <p:grpSpPr>
          <a:xfrm>
            <a:off x="8401513" y="4302034"/>
            <a:ext cx="3793751" cy="2555965"/>
            <a:chOff x="7193280" y="4302034"/>
            <a:chExt cx="3793751" cy="2555965"/>
          </a:xfrm>
        </p:grpSpPr>
        <p:sp>
          <p:nvSpPr>
            <p:cNvPr id="7" name="Isosceles Triangle 11">
              <a:extLst>
                <a:ext uri="{FF2B5EF4-FFF2-40B4-BE49-F238E27FC236}">
                  <a16:creationId xmlns:a16="http://schemas.microsoft.com/office/drawing/2014/main" xmlns="" id="{44130BBD-25F9-C140-A357-5C746B3D2523}"/>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Isosceles Triangle 12">
              <a:extLst>
                <a:ext uri="{FF2B5EF4-FFF2-40B4-BE49-F238E27FC236}">
                  <a16:creationId xmlns:a16="http://schemas.microsoft.com/office/drawing/2014/main" xmlns="" id="{CC8DB686-196D-E04B-AFD2-30AA03FE1179}"/>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9" name="Groep 8">
            <a:extLst>
              <a:ext uri="{FF2B5EF4-FFF2-40B4-BE49-F238E27FC236}">
                <a16:creationId xmlns:a16="http://schemas.microsoft.com/office/drawing/2014/main" xmlns="" id="{3C6C91EF-DFCB-EB4E-A62F-43083873A3BE}"/>
              </a:ext>
            </a:extLst>
          </p:cNvPr>
          <p:cNvGrpSpPr/>
          <p:nvPr userDrawn="1"/>
        </p:nvGrpSpPr>
        <p:grpSpPr>
          <a:xfrm>
            <a:off x="286567" y="6271611"/>
            <a:ext cx="3088822" cy="376842"/>
            <a:chOff x="286567" y="6271611"/>
            <a:chExt cx="3088822" cy="376842"/>
          </a:xfrm>
        </p:grpSpPr>
        <p:pic>
          <p:nvPicPr>
            <p:cNvPr id="10" name="Afbeelding 9">
              <a:extLst>
                <a:ext uri="{FF2B5EF4-FFF2-40B4-BE49-F238E27FC236}">
                  <a16:creationId xmlns:a16="http://schemas.microsoft.com/office/drawing/2014/main" xmlns="" id="{9DECAF8C-68B1-E244-83EB-31095C0519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1" name="Afbeelding 10">
              <a:extLst>
                <a:ext uri="{FF2B5EF4-FFF2-40B4-BE49-F238E27FC236}">
                  <a16:creationId xmlns:a16="http://schemas.microsoft.com/office/drawing/2014/main" xmlns="" id="{DDC6FE44-54CA-FA45-8019-F3A4B5B18A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9697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_slide">
    <p:spTree>
      <p:nvGrpSpPr>
        <p:cNvPr id="1" name=""/>
        <p:cNvGrpSpPr/>
        <p:nvPr/>
      </p:nvGrpSpPr>
      <p:grpSpPr>
        <a:xfrm>
          <a:off x="0" y="0"/>
          <a:ext cx="0" cy="0"/>
          <a:chOff x="0" y="0"/>
          <a:chExt cx="0" cy="0"/>
        </a:xfrm>
      </p:grpSpPr>
      <p:pic>
        <p:nvPicPr>
          <p:cNvPr id="21" name="Afbeelding 20">
            <a:extLst>
              <a:ext uri="{FF2B5EF4-FFF2-40B4-BE49-F238E27FC236}">
                <a16:creationId xmlns:a16="http://schemas.microsoft.com/office/drawing/2014/main" xmlns="" id="{5090966C-24B3-224E-B227-2E05589FC75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6483" cy="6858001"/>
          </a:xfrm>
          <a:prstGeom prst="rect">
            <a:avLst/>
          </a:prstGeom>
        </p:spPr>
      </p:pic>
      <p:grpSp>
        <p:nvGrpSpPr>
          <p:cNvPr id="17" name="Group 16"/>
          <p:cNvGrpSpPr/>
          <p:nvPr userDrawn="1"/>
        </p:nvGrpSpPr>
        <p:grpSpPr>
          <a:xfrm>
            <a:off x="0" y="0"/>
            <a:ext cx="12211050" cy="6858000"/>
            <a:chOff x="0" y="0"/>
            <a:chExt cx="12211050" cy="6858000"/>
          </a:xfrm>
        </p:grpSpPr>
        <p:sp>
          <p:nvSpPr>
            <p:cNvPr id="12" name="Rectangle 11"/>
            <p:cNvSpPr/>
            <p:nvPr userDrawn="1"/>
          </p:nvSpPr>
          <p:spPr>
            <a:xfrm>
              <a:off x="0" y="0"/>
              <a:ext cx="5295900" cy="2571750"/>
            </a:xfrm>
            <a:custGeom>
              <a:avLst/>
              <a:gdLst>
                <a:gd name="connsiteX0" fmla="*/ 0 w 5295900"/>
                <a:gd name="connsiteY0" fmla="*/ 0 h 2571750"/>
                <a:gd name="connsiteX1" fmla="*/ 5295900 w 5295900"/>
                <a:gd name="connsiteY1" fmla="*/ 0 h 2571750"/>
                <a:gd name="connsiteX2" fmla="*/ 5295900 w 5295900"/>
                <a:gd name="connsiteY2" fmla="*/ 2571750 h 2571750"/>
                <a:gd name="connsiteX3" fmla="*/ 0 w 5295900"/>
                <a:gd name="connsiteY3" fmla="*/ 2571750 h 2571750"/>
                <a:gd name="connsiteX4" fmla="*/ 0 w 5295900"/>
                <a:gd name="connsiteY4" fmla="*/ 0 h 2571750"/>
                <a:gd name="connsiteX0" fmla="*/ 0 w 5295900"/>
                <a:gd name="connsiteY0" fmla="*/ 0 h 2571750"/>
                <a:gd name="connsiteX1" fmla="*/ 5295900 w 5295900"/>
                <a:gd name="connsiteY1" fmla="*/ 0 h 2571750"/>
                <a:gd name="connsiteX2" fmla="*/ 4743450 w 5295900"/>
                <a:gd name="connsiteY2" fmla="*/ 1733550 h 2571750"/>
                <a:gd name="connsiteX3" fmla="*/ 0 w 5295900"/>
                <a:gd name="connsiteY3" fmla="*/ 2571750 h 2571750"/>
                <a:gd name="connsiteX4" fmla="*/ 0 w 5295900"/>
                <a:gd name="connsiteY4" fmla="*/ 0 h 257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5900" h="2571750">
                  <a:moveTo>
                    <a:pt x="0" y="0"/>
                  </a:moveTo>
                  <a:lnTo>
                    <a:pt x="5295900" y="0"/>
                  </a:lnTo>
                  <a:lnTo>
                    <a:pt x="4743450" y="1733550"/>
                  </a:lnTo>
                  <a:lnTo>
                    <a:pt x="0" y="25717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p:cNvSpPr/>
            <p:nvPr userDrawn="1"/>
          </p:nvSpPr>
          <p:spPr>
            <a:xfrm>
              <a:off x="0" y="2990850"/>
              <a:ext cx="12211050" cy="3867150"/>
            </a:xfrm>
            <a:custGeom>
              <a:avLst/>
              <a:gdLst>
                <a:gd name="connsiteX0" fmla="*/ 0 w 12211050"/>
                <a:gd name="connsiteY0" fmla="*/ 0 h 3867150"/>
                <a:gd name="connsiteX1" fmla="*/ 12211050 w 12211050"/>
                <a:gd name="connsiteY1" fmla="*/ 0 h 3867150"/>
                <a:gd name="connsiteX2" fmla="*/ 12211050 w 12211050"/>
                <a:gd name="connsiteY2" fmla="*/ 3867150 h 3867150"/>
                <a:gd name="connsiteX3" fmla="*/ 0 w 12211050"/>
                <a:gd name="connsiteY3" fmla="*/ 3867150 h 3867150"/>
                <a:gd name="connsiteX4" fmla="*/ 0 w 12211050"/>
                <a:gd name="connsiteY4" fmla="*/ 0 h 3867150"/>
                <a:gd name="connsiteX0" fmla="*/ 0 w 12211050"/>
                <a:gd name="connsiteY0" fmla="*/ 0 h 3867150"/>
                <a:gd name="connsiteX1" fmla="*/ 12201525 w 12211050"/>
                <a:gd name="connsiteY1" fmla="*/ 2305050 h 3867150"/>
                <a:gd name="connsiteX2" fmla="*/ 12211050 w 12211050"/>
                <a:gd name="connsiteY2" fmla="*/ 3867150 h 3867150"/>
                <a:gd name="connsiteX3" fmla="*/ 0 w 12211050"/>
                <a:gd name="connsiteY3" fmla="*/ 3867150 h 3867150"/>
                <a:gd name="connsiteX4" fmla="*/ 0 w 12211050"/>
                <a:gd name="connsiteY4" fmla="*/ 0 h 386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050" h="3867150">
                  <a:moveTo>
                    <a:pt x="0" y="0"/>
                  </a:moveTo>
                  <a:lnTo>
                    <a:pt x="12201525" y="2305050"/>
                  </a:lnTo>
                  <a:lnTo>
                    <a:pt x="12211050" y="3867150"/>
                  </a:lnTo>
                  <a:lnTo>
                    <a:pt x="0" y="38671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Isosceles Triangle 15"/>
            <p:cNvSpPr/>
            <p:nvPr userDrawn="1"/>
          </p:nvSpPr>
          <p:spPr>
            <a:xfrm>
              <a:off x="5578386" y="5644542"/>
              <a:ext cx="6632664" cy="1213458"/>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
        <p:nvSpPr>
          <p:cNvPr id="5" name="Footer Placeholder 4"/>
          <p:cNvSpPr>
            <a:spLocks noGrp="1"/>
          </p:cNvSpPr>
          <p:nvPr>
            <p:ph type="ftr" sz="quarter" idx="11"/>
          </p:nvPr>
        </p:nvSpPr>
        <p:spPr>
          <a:xfrm>
            <a:off x="4038600" y="6356350"/>
            <a:ext cx="4114800" cy="365125"/>
          </a:xfrm>
        </p:spPr>
        <p:txBody>
          <a:bodyPr/>
          <a:lstStyle/>
          <a:p>
            <a:endParaRPr lang="nl-NL"/>
          </a:p>
        </p:txBody>
      </p:sp>
      <p:sp>
        <p:nvSpPr>
          <p:cNvPr id="6" name="Slide Number Placeholder 5"/>
          <p:cNvSpPr>
            <a:spLocks noGrp="1"/>
          </p:cNvSpPr>
          <p:nvPr>
            <p:ph type="sldNum" sz="quarter" idx="12"/>
          </p:nvPr>
        </p:nvSpPr>
        <p:spPr>
          <a:xfrm>
            <a:off x="9324975" y="6356350"/>
            <a:ext cx="2743200" cy="365125"/>
          </a:xfrm>
        </p:spPr>
        <p:txBody>
          <a:bodyPr/>
          <a:lstStyle/>
          <a:p>
            <a:fld id="{AD6BCF77-3B20-4D4A-83E1-E3DF06597599}" type="slidenum">
              <a:rPr lang="nl-NL" smtClean="0"/>
              <a:t>‹nr.›</a:t>
            </a:fld>
            <a:endParaRPr lang="nl-NL"/>
          </a:p>
        </p:txBody>
      </p:sp>
      <p:sp>
        <p:nvSpPr>
          <p:cNvPr id="8" name="Tekstvak 7"/>
          <p:cNvSpPr txBox="1"/>
          <p:nvPr userDrawn="1"/>
        </p:nvSpPr>
        <p:spPr>
          <a:xfrm>
            <a:off x="541349" y="4373011"/>
            <a:ext cx="7259053" cy="769441"/>
          </a:xfrm>
          <a:prstGeom prst="rect">
            <a:avLst/>
          </a:prstGeom>
          <a:noFill/>
        </p:spPr>
        <p:txBody>
          <a:bodyPr wrap="square" rtlCol="0">
            <a:spAutoFit/>
          </a:bodyPr>
          <a:lstStyle/>
          <a:p>
            <a:r>
              <a:rPr lang="nl-NL" sz="4400" b="1" dirty="0">
                <a:solidFill>
                  <a:schemeClr val="tx2"/>
                </a:solidFill>
              </a:rPr>
              <a:t>Bedankt voor uw aandacht!</a:t>
            </a:r>
          </a:p>
        </p:txBody>
      </p:sp>
      <p:sp>
        <p:nvSpPr>
          <p:cNvPr id="20" name="Tekstvak 19"/>
          <p:cNvSpPr txBox="1"/>
          <p:nvPr userDrawn="1"/>
        </p:nvSpPr>
        <p:spPr>
          <a:xfrm>
            <a:off x="589739" y="4989877"/>
            <a:ext cx="3653518" cy="523220"/>
          </a:xfrm>
          <a:prstGeom prst="rect">
            <a:avLst/>
          </a:prstGeom>
          <a:noFill/>
        </p:spPr>
        <p:txBody>
          <a:bodyPr wrap="square" rtlCol="0">
            <a:spAutoFit/>
          </a:bodyPr>
          <a:lstStyle/>
          <a:p>
            <a:r>
              <a:rPr lang="nl-NL" sz="2800" b="1" dirty="0">
                <a:solidFill>
                  <a:schemeClr val="accent1"/>
                </a:solidFill>
              </a:rPr>
              <a:t>www.ssvv.nl</a:t>
            </a:r>
          </a:p>
        </p:txBody>
      </p:sp>
      <p:pic>
        <p:nvPicPr>
          <p:cNvPr id="14" name="Afbeelding 13">
            <a:extLst>
              <a:ext uri="{FF2B5EF4-FFF2-40B4-BE49-F238E27FC236}">
                <a16:creationId xmlns:a16="http://schemas.microsoft.com/office/drawing/2014/main" xmlns="" id="{96D958E7-0EA4-45F7-B042-4261F69695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3537" y="550537"/>
            <a:ext cx="1589564" cy="589534"/>
          </a:xfrm>
          <a:prstGeom prst="rect">
            <a:avLst/>
          </a:prstGeom>
        </p:spPr>
      </p:pic>
      <p:pic>
        <p:nvPicPr>
          <p:cNvPr id="18" name="Afbeelding 17">
            <a:extLst>
              <a:ext uri="{FF2B5EF4-FFF2-40B4-BE49-F238E27FC236}">
                <a16:creationId xmlns:a16="http://schemas.microsoft.com/office/drawing/2014/main" xmlns="" id="{C7FEA1FE-0D59-4F3D-93EE-0F6D9A97B9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38506" y="1010235"/>
            <a:ext cx="1751658" cy="145761"/>
          </a:xfrm>
          <a:prstGeom prst="rect">
            <a:avLst/>
          </a:prstGeom>
        </p:spPr>
      </p:pic>
    </p:spTree>
    <p:extLst>
      <p:ext uri="{BB962C8B-B14F-4D97-AF65-F5344CB8AC3E}">
        <p14:creationId xmlns:p14="http://schemas.microsoft.com/office/powerpoint/2010/main" val="4087067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631950" y="800100"/>
            <a:ext cx="3420000" cy="933450"/>
          </a:xfrm>
        </p:spPr>
        <p:txBody>
          <a:bodyPr anchor="t" anchorCtr="0"/>
          <a:lstStyle>
            <a:lvl1pPr>
              <a:defRPr sz="3200"/>
            </a:lvl1pPr>
          </a:lstStyle>
          <a:p>
            <a:r>
              <a:rPr lang="en-US" smtClean="0"/>
              <a:t>Titelstijl van model bewerken</a:t>
            </a:r>
            <a:endParaRPr lang="nl-NL" dirty="0"/>
          </a:p>
        </p:txBody>
      </p:sp>
      <p:sp>
        <p:nvSpPr>
          <p:cNvPr id="3" name="Content Placeholder 2"/>
          <p:cNvSpPr>
            <a:spLocks noGrp="1"/>
          </p:cNvSpPr>
          <p:nvPr>
            <p:ph idx="1"/>
          </p:nvPr>
        </p:nvSpPr>
        <p:spPr>
          <a:xfrm>
            <a:off x="5183188" y="800101"/>
            <a:ext cx="6172200" cy="5060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dirty="0"/>
          </a:p>
        </p:txBody>
      </p:sp>
      <p:sp>
        <p:nvSpPr>
          <p:cNvPr id="4" name="Text Placeholder 3"/>
          <p:cNvSpPr>
            <a:spLocks noGrp="1"/>
          </p:cNvSpPr>
          <p:nvPr>
            <p:ph type="body" sz="half" idx="2"/>
          </p:nvPr>
        </p:nvSpPr>
        <p:spPr>
          <a:xfrm>
            <a:off x="1631950" y="2057400"/>
            <a:ext cx="3397250" cy="430887"/>
          </a:xfr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Klik om de tekststijl van het model te bewerken</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D6BCF77-3B20-4D4A-83E1-E3DF06597599}" type="slidenum">
              <a:rPr lang="nl-NL" smtClean="0"/>
              <a:t>‹nr.›</a:t>
            </a:fld>
            <a:endParaRPr lang="nl-NL"/>
          </a:p>
        </p:txBody>
      </p:sp>
      <p:sp>
        <p:nvSpPr>
          <p:cNvPr id="8" name="Isosceles Triangle 10">
            <a:extLst>
              <a:ext uri="{FF2B5EF4-FFF2-40B4-BE49-F238E27FC236}">
                <a16:creationId xmlns:a16="http://schemas.microsoft.com/office/drawing/2014/main" xmlns="" id="{C750B755-72A0-1A43-99CB-AA4ED17B69E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9" name="Group 13">
            <a:extLst>
              <a:ext uri="{FF2B5EF4-FFF2-40B4-BE49-F238E27FC236}">
                <a16:creationId xmlns:a16="http://schemas.microsoft.com/office/drawing/2014/main" xmlns="" id="{C42714B0-D20D-B243-9D11-CFB0389B046C}"/>
              </a:ext>
            </a:extLst>
          </p:cNvPr>
          <p:cNvGrpSpPr/>
          <p:nvPr userDrawn="1"/>
        </p:nvGrpSpPr>
        <p:grpSpPr>
          <a:xfrm>
            <a:off x="8401513" y="4302034"/>
            <a:ext cx="3793751" cy="2555965"/>
            <a:chOff x="7193280" y="4302034"/>
            <a:chExt cx="3793751" cy="2555965"/>
          </a:xfrm>
        </p:grpSpPr>
        <p:sp>
          <p:nvSpPr>
            <p:cNvPr id="10" name="Isosceles Triangle 11">
              <a:extLst>
                <a:ext uri="{FF2B5EF4-FFF2-40B4-BE49-F238E27FC236}">
                  <a16:creationId xmlns:a16="http://schemas.microsoft.com/office/drawing/2014/main" xmlns="" id="{B6433C36-40A9-BC4A-8057-EC264E8C62CA}"/>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Isosceles Triangle 12">
              <a:extLst>
                <a:ext uri="{FF2B5EF4-FFF2-40B4-BE49-F238E27FC236}">
                  <a16:creationId xmlns:a16="http://schemas.microsoft.com/office/drawing/2014/main" xmlns="" id="{6435817F-86DE-494A-865B-406097B46F69}"/>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 name="Groep 11">
            <a:extLst>
              <a:ext uri="{FF2B5EF4-FFF2-40B4-BE49-F238E27FC236}">
                <a16:creationId xmlns:a16="http://schemas.microsoft.com/office/drawing/2014/main" xmlns="" id="{9B948ACF-4BC6-594A-90F9-B20657EA151C}"/>
              </a:ext>
            </a:extLst>
          </p:cNvPr>
          <p:cNvGrpSpPr/>
          <p:nvPr userDrawn="1"/>
        </p:nvGrpSpPr>
        <p:grpSpPr>
          <a:xfrm>
            <a:off x="286567" y="6271611"/>
            <a:ext cx="3088822" cy="376842"/>
            <a:chOff x="286567" y="6271611"/>
            <a:chExt cx="3088822" cy="376842"/>
          </a:xfrm>
        </p:grpSpPr>
        <p:pic>
          <p:nvPicPr>
            <p:cNvPr id="13" name="Afbeelding 12">
              <a:extLst>
                <a:ext uri="{FF2B5EF4-FFF2-40B4-BE49-F238E27FC236}">
                  <a16:creationId xmlns:a16="http://schemas.microsoft.com/office/drawing/2014/main" xmlns="" id="{9EE96134-720A-834B-9F5E-EB6C15BBDA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4" name="Afbeelding 13">
              <a:extLst>
                <a:ext uri="{FF2B5EF4-FFF2-40B4-BE49-F238E27FC236}">
                  <a16:creationId xmlns:a16="http://schemas.microsoft.com/office/drawing/2014/main" xmlns="" id="{CB8BDF14-970B-6541-8726-B3CAFC3A17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934599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631950" y="800100"/>
            <a:ext cx="3420000" cy="886397"/>
          </a:xfrm>
        </p:spPr>
        <p:txBody>
          <a:bodyPr anchor="t" anchorCtr="0"/>
          <a:lstStyle>
            <a:lvl1pPr>
              <a:defRPr sz="3200"/>
            </a:lvl1pPr>
          </a:lstStyle>
          <a:p>
            <a:r>
              <a:rPr lang="en-US" smtClean="0"/>
              <a:t>Titelstijl van model bewerken</a:t>
            </a:r>
            <a:endParaRPr lang="nl-NL"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Sleep de afbeelding naar de tijdelijke aanduiding of klik op het pictogram als u een afbeelding wilt toevoegen</a:t>
            </a:r>
            <a:endParaRPr lang="nl-NL"/>
          </a:p>
        </p:txBody>
      </p:sp>
      <p:sp>
        <p:nvSpPr>
          <p:cNvPr id="4" name="Text Placeholder 3"/>
          <p:cNvSpPr>
            <a:spLocks noGrp="1"/>
          </p:cNvSpPr>
          <p:nvPr>
            <p:ph type="body" sz="half" idx="2"/>
          </p:nvPr>
        </p:nvSpPr>
        <p:spPr>
          <a:xfrm>
            <a:off x="1631950" y="2057400"/>
            <a:ext cx="34200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Klik om de tekststijl van het model te bewerken</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D6BCF77-3B20-4D4A-83E1-E3DF06597599}" type="slidenum">
              <a:rPr lang="nl-NL" smtClean="0"/>
              <a:t>‹nr.›</a:t>
            </a:fld>
            <a:endParaRPr lang="nl-NL"/>
          </a:p>
        </p:txBody>
      </p:sp>
      <p:sp>
        <p:nvSpPr>
          <p:cNvPr id="8" name="Isosceles Triangle 10">
            <a:extLst>
              <a:ext uri="{FF2B5EF4-FFF2-40B4-BE49-F238E27FC236}">
                <a16:creationId xmlns:a16="http://schemas.microsoft.com/office/drawing/2014/main" xmlns="" id="{98638DC1-FF36-1D4A-B822-22527CDF3FE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9" name="Group 13">
            <a:extLst>
              <a:ext uri="{FF2B5EF4-FFF2-40B4-BE49-F238E27FC236}">
                <a16:creationId xmlns:a16="http://schemas.microsoft.com/office/drawing/2014/main" xmlns="" id="{C3496FCC-0F51-F447-9A31-3CC6C62338FC}"/>
              </a:ext>
            </a:extLst>
          </p:cNvPr>
          <p:cNvGrpSpPr/>
          <p:nvPr userDrawn="1"/>
        </p:nvGrpSpPr>
        <p:grpSpPr>
          <a:xfrm>
            <a:off x="8401513" y="4302034"/>
            <a:ext cx="3793751" cy="2555965"/>
            <a:chOff x="7193280" y="4302034"/>
            <a:chExt cx="3793751" cy="2555965"/>
          </a:xfrm>
        </p:grpSpPr>
        <p:sp>
          <p:nvSpPr>
            <p:cNvPr id="10" name="Isosceles Triangle 11">
              <a:extLst>
                <a:ext uri="{FF2B5EF4-FFF2-40B4-BE49-F238E27FC236}">
                  <a16:creationId xmlns:a16="http://schemas.microsoft.com/office/drawing/2014/main" xmlns="" id="{906E966D-8A39-E24D-8588-0C80DB106BC4}"/>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Isosceles Triangle 12">
              <a:extLst>
                <a:ext uri="{FF2B5EF4-FFF2-40B4-BE49-F238E27FC236}">
                  <a16:creationId xmlns:a16="http://schemas.microsoft.com/office/drawing/2014/main" xmlns="" id="{530B83F1-6108-0D46-BCD0-2F8C9053DB88}"/>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 name="Groep 11">
            <a:extLst>
              <a:ext uri="{FF2B5EF4-FFF2-40B4-BE49-F238E27FC236}">
                <a16:creationId xmlns:a16="http://schemas.microsoft.com/office/drawing/2014/main" xmlns="" id="{6E817D4D-4390-8E41-9AA9-A2907F6D6AB4}"/>
              </a:ext>
            </a:extLst>
          </p:cNvPr>
          <p:cNvGrpSpPr/>
          <p:nvPr userDrawn="1"/>
        </p:nvGrpSpPr>
        <p:grpSpPr>
          <a:xfrm>
            <a:off x="286567" y="6271611"/>
            <a:ext cx="3088822" cy="376842"/>
            <a:chOff x="286567" y="6271611"/>
            <a:chExt cx="3088822" cy="376842"/>
          </a:xfrm>
        </p:grpSpPr>
        <p:pic>
          <p:nvPicPr>
            <p:cNvPr id="13" name="Afbeelding 12">
              <a:extLst>
                <a:ext uri="{FF2B5EF4-FFF2-40B4-BE49-F238E27FC236}">
                  <a16:creationId xmlns:a16="http://schemas.microsoft.com/office/drawing/2014/main" xmlns="" id="{97E573E0-E341-414D-A7FC-8C5E281BBD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4" name="Afbeelding 13">
              <a:extLst>
                <a:ext uri="{FF2B5EF4-FFF2-40B4-BE49-F238E27FC236}">
                  <a16:creationId xmlns:a16="http://schemas.microsoft.com/office/drawing/2014/main" xmlns="" id="{87900D63-B232-B54C-A402-4C0CDD0730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42397486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1564" y="800100"/>
            <a:ext cx="9721850" cy="609398"/>
          </a:xfrm>
          <a:prstGeom prst="rect">
            <a:avLst/>
          </a:prstGeom>
        </p:spPr>
        <p:txBody>
          <a:bodyPr vert="horz" lIns="36000" tIns="0" rIns="36000" bIns="0" rtlCol="0" anchor="t" anchorCtr="0">
            <a:spAutoFit/>
          </a:bodyPr>
          <a:lstStyle/>
          <a:p>
            <a:r>
              <a:rPr lang="en-US" smtClean="0"/>
              <a:t>Titelstijl van model bewerken</a:t>
            </a:r>
            <a:endParaRPr lang="nl-NL" dirty="0"/>
          </a:p>
        </p:txBody>
      </p:sp>
      <p:sp>
        <p:nvSpPr>
          <p:cNvPr id="3" name="Text Placeholder 2"/>
          <p:cNvSpPr>
            <a:spLocks noGrp="1"/>
          </p:cNvSpPr>
          <p:nvPr>
            <p:ph type="body" idx="1"/>
          </p:nvPr>
        </p:nvSpPr>
        <p:spPr>
          <a:xfrm>
            <a:off x="1641564" y="1810655"/>
            <a:ext cx="9721680" cy="2231380"/>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9324975" y="6356350"/>
            <a:ext cx="2743200" cy="365125"/>
          </a:xfrm>
          <a:prstGeom prst="rect">
            <a:avLst/>
          </a:prstGeom>
        </p:spPr>
        <p:txBody>
          <a:bodyPr vert="horz" lIns="91440" tIns="45720" rIns="91440" bIns="45720" rtlCol="0" anchor="ctr"/>
          <a:lstStyle>
            <a:lvl1pPr algn="r">
              <a:defRPr sz="1200" b="1">
                <a:solidFill>
                  <a:schemeClr val="bg1"/>
                </a:solidFill>
              </a:defRPr>
            </a:lvl1pPr>
          </a:lstStyle>
          <a:p>
            <a:fld id="{AD6BCF77-3B20-4D4A-83E1-E3DF06597599}" type="slidenum">
              <a:rPr lang="nl-NL" smtClean="0"/>
              <a:pPr/>
              <a:t>‹nr.›</a:t>
            </a:fld>
            <a:endParaRPr lang="nl-NL" dirty="0"/>
          </a:p>
        </p:txBody>
      </p:sp>
    </p:spTree>
    <p:extLst>
      <p:ext uri="{BB962C8B-B14F-4D97-AF65-F5344CB8AC3E}">
        <p14:creationId xmlns:p14="http://schemas.microsoft.com/office/powerpoint/2010/main" val="4131819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60"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accent1"/>
          </a:solidFill>
          <a:latin typeface="+mn-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1pPr>
      <a:lvl2pPr marL="0" indent="-288000" algn="l" defTabSz="914400" rtl="0" eaLnBrk="1" latinLnBrk="0" hangingPunct="1">
        <a:lnSpc>
          <a:spcPct val="100000"/>
        </a:lnSpc>
        <a:spcBef>
          <a:spcPts val="0"/>
        </a:spcBef>
        <a:spcAft>
          <a:spcPts val="600"/>
        </a:spcAft>
        <a:buClr>
          <a:schemeClr val="tx2"/>
        </a:buClr>
        <a:buSzPct val="70000"/>
        <a:buFontTx/>
        <a:buBlip>
          <a:blip r:embed="rId13"/>
        </a:buBlip>
        <a:defRPr sz="2800" kern="1200">
          <a:solidFill>
            <a:schemeClr val="tx1"/>
          </a:solidFill>
          <a:latin typeface="+mn-lt"/>
          <a:ea typeface="+mn-ea"/>
          <a:cs typeface="+mn-cs"/>
        </a:defRPr>
      </a:lvl2pPr>
      <a:lvl3pPr marL="576000" indent="-288000" algn="l" defTabSz="914400" rtl="0" eaLnBrk="1" latinLnBrk="0" hangingPunct="1">
        <a:lnSpc>
          <a:spcPct val="100000"/>
        </a:lnSpc>
        <a:spcBef>
          <a:spcPts val="0"/>
        </a:spcBef>
        <a:spcAft>
          <a:spcPts val="600"/>
        </a:spcAft>
        <a:buClr>
          <a:schemeClr val="tx2"/>
        </a:buClr>
        <a:buSzPct val="70000"/>
        <a:buFontTx/>
        <a:buBlip>
          <a:blip r:embed="rId13"/>
        </a:buBlip>
        <a:defRPr sz="2400" kern="1200">
          <a:solidFill>
            <a:schemeClr val="tx1"/>
          </a:solidFill>
          <a:latin typeface="+mn-lt"/>
          <a:ea typeface="+mn-ea"/>
          <a:cs typeface="+mn-cs"/>
        </a:defRPr>
      </a:lvl3pPr>
      <a:lvl4pPr marL="792000" indent="-216000" algn="l" defTabSz="914400" rtl="0" eaLnBrk="1" latinLnBrk="0" hangingPunct="1">
        <a:lnSpc>
          <a:spcPct val="100000"/>
        </a:lnSpc>
        <a:spcBef>
          <a:spcPts val="0"/>
        </a:spcBef>
        <a:spcAft>
          <a:spcPts val="600"/>
        </a:spcAft>
        <a:buClr>
          <a:schemeClr val="tx2"/>
        </a:buClr>
        <a:buFont typeface="Times New Roman" panose="02020603050405020304" pitchFamily="18" charset="0"/>
        <a:buChar char="›"/>
        <a:defRPr sz="200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028" userDrawn="1">
          <p15:clr>
            <a:srgbClr val="F26B43"/>
          </p15:clr>
        </p15:guide>
        <p15:guide id="2" orient="horz" pos="50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TlBebR-KirE" TargetMode="External"/><Relationship Id="rId4" Type="http://schemas.openxmlformats.org/officeDocument/2006/relationships/image" Target="../media/image16.jpe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7224" y="4483342"/>
            <a:ext cx="11128375" cy="1218795"/>
          </a:xfrm>
        </p:spPr>
        <p:txBody>
          <a:bodyPr/>
          <a:lstStyle/>
          <a:p>
            <a:r>
              <a:rPr lang="nl-NL" dirty="0" err="1" smtClean="0"/>
              <a:t>Toolbox</a:t>
            </a:r>
            <a:r>
              <a:rPr lang="nl-NL" dirty="0" smtClean="0"/>
              <a:t> Hijsen met kleine hijs- en hefwerktuigen</a:t>
            </a:r>
            <a:endParaRPr lang="nl-NL" dirty="0"/>
          </a:p>
        </p:txBody>
      </p:sp>
      <p:sp>
        <p:nvSpPr>
          <p:cNvPr id="3" name="Subtitle 2"/>
          <p:cNvSpPr>
            <a:spLocks noGrp="1"/>
          </p:cNvSpPr>
          <p:nvPr>
            <p:ph type="subTitle" idx="1"/>
          </p:nvPr>
        </p:nvSpPr>
        <p:spPr>
          <a:xfrm>
            <a:off x="657225" y="5679500"/>
            <a:ext cx="9144000" cy="430887"/>
          </a:xfrm>
        </p:spPr>
        <p:txBody>
          <a:bodyPr/>
          <a:lstStyle/>
          <a:p>
            <a:r>
              <a:rPr lang="nl-NL" dirty="0" smtClean="0"/>
              <a:t>Samen doen we het beter!</a:t>
            </a:r>
            <a:endParaRPr lang="nl-NL" dirty="0"/>
          </a:p>
        </p:txBody>
      </p:sp>
      <p:pic>
        <p:nvPicPr>
          <p:cNvPr id="18" name="Afbeelding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6568" y="1"/>
            <a:ext cx="5594206" cy="4483342"/>
          </a:xfrm>
          <a:prstGeom prst="rect">
            <a:avLst/>
          </a:prstGeom>
        </p:spPr>
      </p:pic>
    </p:spTree>
    <p:extLst>
      <p:ext uri="{BB962C8B-B14F-4D97-AF65-F5344CB8AC3E}">
        <p14:creationId xmlns:p14="http://schemas.microsoft.com/office/powerpoint/2010/main" val="1969196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1564" y="800100"/>
            <a:ext cx="9721850" cy="609398"/>
          </a:xfrm>
        </p:spPr>
        <p:txBody>
          <a:bodyPr/>
          <a:lstStyle/>
          <a:p>
            <a:r>
              <a:rPr lang="nl-NL" dirty="0" smtClean="0"/>
              <a:t>Veilig werken met handtakels (3)</a:t>
            </a:r>
            <a:endParaRPr lang="nl-NL" dirty="0"/>
          </a:p>
        </p:txBody>
      </p:sp>
      <p:sp>
        <p:nvSpPr>
          <p:cNvPr id="3" name="Content Placeholder 2"/>
          <p:cNvSpPr>
            <a:spLocks noGrp="1"/>
          </p:cNvSpPr>
          <p:nvPr>
            <p:ph idx="1"/>
          </p:nvPr>
        </p:nvSpPr>
        <p:spPr>
          <a:xfrm>
            <a:off x="1641564" y="1810655"/>
            <a:ext cx="7683411" cy="2816156"/>
          </a:xfrm>
        </p:spPr>
        <p:txBody>
          <a:bodyPr/>
          <a:lstStyle/>
          <a:p>
            <a:pPr lvl="1"/>
            <a:r>
              <a:rPr lang="nl-NL" dirty="0"/>
              <a:t>Stel jezelf zo op dat je niet beklemd kunt raken </a:t>
            </a:r>
            <a:r>
              <a:rPr lang="nl-NL" dirty="0" smtClean="0"/>
              <a:t>tussen </a:t>
            </a:r>
            <a:r>
              <a:rPr lang="nl-NL" dirty="0"/>
              <a:t>de last en </a:t>
            </a:r>
            <a:r>
              <a:rPr lang="nl-NL" dirty="0" smtClean="0"/>
              <a:t>de constructiedelen</a:t>
            </a:r>
            <a:endParaRPr lang="nl-NL" dirty="0"/>
          </a:p>
          <a:p>
            <a:pPr lvl="1"/>
            <a:r>
              <a:rPr lang="nl-NL" dirty="0"/>
              <a:t>Laat lasten nooit in de takel hangen </a:t>
            </a:r>
            <a:r>
              <a:rPr lang="nl-NL" dirty="0" smtClean="0"/>
              <a:t>wanneer je </a:t>
            </a:r>
            <a:r>
              <a:rPr lang="nl-NL" dirty="0"/>
              <a:t>wegloopt </a:t>
            </a:r>
            <a:r>
              <a:rPr lang="nl-NL" dirty="0" smtClean="0"/>
              <a:t>van </a:t>
            </a:r>
            <a:r>
              <a:rPr lang="nl-NL" dirty="0"/>
              <a:t>je werk</a:t>
            </a:r>
          </a:p>
          <a:p>
            <a:pPr lvl="1"/>
            <a:r>
              <a:rPr lang="nl-NL" dirty="0"/>
              <a:t>Laat geen personen onder de last door lopen</a:t>
            </a:r>
          </a:p>
          <a:p>
            <a:pPr lvl="1"/>
            <a:r>
              <a:rPr lang="nl-NL" dirty="0"/>
              <a:t>Verleng de hendel </a:t>
            </a:r>
            <a:r>
              <a:rPr lang="nl-NL" dirty="0" smtClean="0"/>
              <a:t>NOOIT met </a:t>
            </a:r>
            <a:r>
              <a:rPr lang="nl-NL" dirty="0"/>
              <a:t>een pijp</a:t>
            </a:r>
          </a:p>
        </p:txBody>
      </p:sp>
      <p:sp>
        <p:nvSpPr>
          <p:cNvPr id="4" name="Tijdelijke aanduiding voor dianummer 4"/>
          <p:cNvSpPr>
            <a:spLocks noGrp="1"/>
          </p:cNvSpPr>
          <p:nvPr>
            <p:ph type="sldNum" sz="quarter" idx="12"/>
          </p:nvPr>
        </p:nvSpPr>
        <p:spPr>
          <a:xfrm>
            <a:off x="9324975" y="6356350"/>
            <a:ext cx="2743200" cy="365125"/>
          </a:xfrm>
        </p:spPr>
        <p:txBody>
          <a:bodyPr/>
          <a:lstStyle/>
          <a:p>
            <a:r>
              <a:rPr lang="nl-NL" dirty="0" smtClean="0"/>
              <a:t>10</a:t>
            </a:r>
            <a:endParaRPr lang="nl-NL" dirty="0"/>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9391" y="-1"/>
            <a:ext cx="2389483" cy="5791201"/>
          </a:xfrm>
          <a:prstGeom prst="rect">
            <a:avLst/>
          </a:prstGeom>
        </p:spPr>
      </p:pic>
    </p:spTree>
    <p:extLst>
      <p:ext uri="{BB962C8B-B14F-4D97-AF65-F5344CB8AC3E}">
        <p14:creationId xmlns:p14="http://schemas.microsoft.com/office/powerpoint/2010/main" val="2013221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Aanslaan van een last (1)</a:t>
            </a:r>
            <a:endParaRPr lang="nl-NL" dirty="0"/>
          </a:p>
        </p:txBody>
      </p:sp>
      <p:sp>
        <p:nvSpPr>
          <p:cNvPr id="3" name="Content Placeholder 2"/>
          <p:cNvSpPr>
            <a:spLocks noGrp="1"/>
          </p:cNvSpPr>
          <p:nvPr>
            <p:ph idx="1"/>
          </p:nvPr>
        </p:nvSpPr>
        <p:spPr>
          <a:xfrm>
            <a:off x="1641564" y="1810655"/>
            <a:ext cx="9721850" cy="3724096"/>
          </a:xfrm>
        </p:spPr>
        <p:txBody>
          <a:bodyPr/>
          <a:lstStyle/>
          <a:p>
            <a:pPr lvl="1"/>
            <a:r>
              <a:rPr lang="nl-NL" dirty="0"/>
              <a:t>Gebruik bij voorkeur een </a:t>
            </a:r>
            <a:r>
              <a:rPr lang="nl-NL" dirty="0" err="1"/>
              <a:t>meersprong</a:t>
            </a:r>
            <a:r>
              <a:rPr lang="nl-NL" dirty="0"/>
              <a:t>:</a:t>
            </a:r>
          </a:p>
          <a:p>
            <a:pPr lvl="2"/>
            <a:r>
              <a:rPr lang="nl-NL" dirty="0" smtClean="0"/>
              <a:t>Dit zorgt </a:t>
            </a:r>
            <a:r>
              <a:rPr lang="nl-NL" dirty="0"/>
              <a:t>voor een betere gewichtsverdeling</a:t>
            </a:r>
          </a:p>
          <a:p>
            <a:pPr lvl="2"/>
            <a:r>
              <a:rPr lang="nl-NL" dirty="0" smtClean="0"/>
              <a:t>De veilige </a:t>
            </a:r>
            <a:r>
              <a:rPr lang="nl-NL" dirty="0"/>
              <a:t>maximale hoek </a:t>
            </a:r>
            <a:r>
              <a:rPr lang="nl-NL" dirty="0" smtClean="0"/>
              <a:t>is </a:t>
            </a:r>
            <a:r>
              <a:rPr lang="nl-NL" dirty="0"/>
              <a:t>90</a:t>
            </a:r>
            <a:r>
              <a:rPr lang="nl-NL" dirty="0" smtClean="0"/>
              <a:t>° (deze kun je het beste gebruiken)</a:t>
            </a:r>
            <a:endParaRPr lang="nl-NL" dirty="0"/>
          </a:p>
          <a:p>
            <a:pPr lvl="2"/>
            <a:r>
              <a:rPr lang="nl-NL" dirty="0" smtClean="0"/>
              <a:t>De wettelijk </a:t>
            </a:r>
            <a:r>
              <a:rPr lang="nl-NL" dirty="0"/>
              <a:t>toegestane maximale hoek </a:t>
            </a:r>
            <a:r>
              <a:rPr lang="nl-NL" dirty="0" smtClean="0"/>
              <a:t>is </a:t>
            </a:r>
            <a:r>
              <a:rPr lang="nl-NL" dirty="0"/>
              <a:t>120°</a:t>
            </a:r>
          </a:p>
          <a:p>
            <a:pPr lvl="1"/>
            <a:r>
              <a:rPr lang="nl-NL" dirty="0"/>
              <a:t>Let bij lange lasten goed op </a:t>
            </a:r>
            <a:r>
              <a:rPr lang="nl-NL" dirty="0" smtClean="0"/>
              <a:t>de verdeling </a:t>
            </a:r>
            <a:r>
              <a:rPr lang="nl-NL" dirty="0"/>
              <a:t>van het gewicht</a:t>
            </a:r>
          </a:p>
          <a:p>
            <a:pPr lvl="1"/>
            <a:r>
              <a:rPr lang="nl-NL" dirty="0"/>
              <a:t>Breng bescherming aan als de last scherpe delen bevat</a:t>
            </a:r>
          </a:p>
          <a:p>
            <a:pPr lvl="1"/>
            <a:r>
              <a:rPr lang="nl-NL" dirty="0"/>
              <a:t>Gebruik bij het verlengen van kettingen altijd koppelschalmen met dezelfde maximale werkbelasting als de ketting </a:t>
            </a:r>
          </a:p>
        </p:txBody>
      </p:sp>
      <p:sp>
        <p:nvSpPr>
          <p:cNvPr id="4" name="Tijdelijke aanduiding voor dianummer 4"/>
          <p:cNvSpPr>
            <a:spLocks noGrp="1"/>
          </p:cNvSpPr>
          <p:nvPr>
            <p:ph type="sldNum" sz="quarter" idx="12"/>
          </p:nvPr>
        </p:nvSpPr>
        <p:spPr>
          <a:xfrm>
            <a:off x="9324975" y="6356350"/>
            <a:ext cx="2743200" cy="365125"/>
          </a:xfrm>
        </p:spPr>
        <p:txBody>
          <a:bodyPr/>
          <a:lstStyle/>
          <a:p>
            <a:r>
              <a:rPr lang="nl-NL" dirty="0" smtClean="0"/>
              <a:t>11</a:t>
            </a:r>
            <a:endParaRPr lang="nl-NL" dirty="0"/>
          </a:p>
        </p:txBody>
      </p:sp>
    </p:spTree>
    <p:extLst>
      <p:ext uri="{BB962C8B-B14F-4D97-AF65-F5344CB8AC3E}">
        <p14:creationId xmlns:p14="http://schemas.microsoft.com/office/powerpoint/2010/main" val="704251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Aanslaan van een last (2)</a:t>
            </a:r>
            <a:endParaRPr lang="nl-NL" dirty="0"/>
          </a:p>
        </p:txBody>
      </p:sp>
      <p:sp>
        <p:nvSpPr>
          <p:cNvPr id="3" name="Content Placeholder 2"/>
          <p:cNvSpPr>
            <a:spLocks noGrp="1"/>
          </p:cNvSpPr>
          <p:nvPr>
            <p:ph idx="1"/>
          </p:nvPr>
        </p:nvSpPr>
        <p:spPr>
          <a:xfrm>
            <a:off x="1641564" y="1810655"/>
            <a:ext cx="8247503" cy="3348982"/>
          </a:xfrm>
        </p:spPr>
        <p:txBody>
          <a:bodyPr/>
          <a:lstStyle/>
          <a:p>
            <a:pPr lvl="1"/>
            <a:r>
              <a:rPr lang="nl-NL" dirty="0" smtClean="0"/>
              <a:t>Alleen medewerkers ouder dan 18 jaar die een geschikte opleiding hebben gevolgd, mogen aanslaan</a:t>
            </a:r>
          </a:p>
          <a:p>
            <a:pPr lvl="1"/>
            <a:r>
              <a:rPr lang="nl-NL" dirty="0" smtClean="0"/>
              <a:t>Bij werkzaamheden in de petrochemie moeten medewerkers het certificaat </a:t>
            </a:r>
            <a:r>
              <a:rPr lang="nl-NL" i="1" dirty="0" smtClean="0"/>
              <a:t>Veilig Verplaatsen van Lasten met Handgereedschappen</a:t>
            </a:r>
            <a:r>
              <a:rPr lang="nl-NL" dirty="0" smtClean="0"/>
              <a:t> of het certificaat </a:t>
            </a:r>
            <a:r>
              <a:rPr lang="nl-NL" i="1" dirty="0" smtClean="0"/>
              <a:t>Begeleiden van Lasten</a:t>
            </a:r>
            <a:r>
              <a:rPr lang="nl-NL" dirty="0" smtClean="0"/>
              <a:t> hebben (zie de SSVV Opleidingengids)</a:t>
            </a:r>
            <a:endParaRPr lang="nl-NL" dirty="0"/>
          </a:p>
        </p:txBody>
      </p:sp>
      <p:sp>
        <p:nvSpPr>
          <p:cNvPr id="4" name="Tijdelijke aanduiding voor dianummer 4"/>
          <p:cNvSpPr>
            <a:spLocks noGrp="1"/>
          </p:cNvSpPr>
          <p:nvPr>
            <p:ph type="sldNum" sz="quarter" idx="12"/>
          </p:nvPr>
        </p:nvSpPr>
        <p:spPr>
          <a:xfrm>
            <a:off x="9324975" y="6356350"/>
            <a:ext cx="2743200" cy="365125"/>
          </a:xfrm>
        </p:spPr>
        <p:txBody>
          <a:bodyPr/>
          <a:lstStyle/>
          <a:p>
            <a:r>
              <a:rPr lang="nl-NL" dirty="0" smtClean="0"/>
              <a:t>12</a:t>
            </a:r>
            <a:endParaRPr lang="nl-NL" dirty="0"/>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901" y="-1"/>
            <a:ext cx="2370637" cy="5000626"/>
          </a:xfrm>
          <a:prstGeom prst="rect">
            <a:avLst/>
          </a:prstGeom>
        </p:spPr>
      </p:pic>
    </p:spTree>
    <p:extLst>
      <p:ext uri="{BB962C8B-B14F-4D97-AF65-F5344CB8AC3E}">
        <p14:creationId xmlns:p14="http://schemas.microsoft.com/office/powerpoint/2010/main" val="921844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1564" y="800100"/>
            <a:ext cx="9721850" cy="609398"/>
          </a:xfrm>
        </p:spPr>
        <p:txBody>
          <a:bodyPr/>
          <a:lstStyle/>
          <a:p>
            <a:r>
              <a:rPr lang="nl-NL" dirty="0"/>
              <a:t>Wat kunnen we beter doen? </a:t>
            </a:r>
          </a:p>
        </p:txBody>
      </p:sp>
      <p:sp>
        <p:nvSpPr>
          <p:cNvPr id="3" name="Content Placeholder 2"/>
          <p:cNvSpPr>
            <a:spLocks noGrp="1"/>
          </p:cNvSpPr>
          <p:nvPr>
            <p:ph idx="1"/>
          </p:nvPr>
        </p:nvSpPr>
        <p:spPr>
          <a:xfrm>
            <a:off x="1641564" y="1810655"/>
            <a:ext cx="10076303" cy="3554819"/>
          </a:xfrm>
        </p:spPr>
        <p:txBody>
          <a:bodyPr/>
          <a:lstStyle/>
          <a:p>
            <a:r>
              <a:rPr lang="nl-NL" dirty="0"/>
              <a:t>Hebben jullie ideeën over wat we beter kunnen doen?</a:t>
            </a:r>
          </a:p>
          <a:p>
            <a:pPr lvl="1"/>
            <a:r>
              <a:rPr lang="nl-NL" dirty="0"/>
              <a:t>In ons team?</a:t>
            </a:r>
          </a:p>
          <a:p>
            <a:pPr lvl="1"/>
            <a:r>
              <a:rPr lang="nl-NL" dirty="0"/>
              <a:t>Op onze locatie?</a:t>
            </a:r>
          </a:p>
          <a:p>
            <a:pPr lvl="1"/>
            <a:r>
              <a:rPr lang="nl-NL" dirty="0"/>
              <a:t>In ons bedrijf</a:t>
            </a:r>
            <a:r>
              <a:rPr lang="nl-NL" dirty="0" smtClean="0"/>
              <a:t>?</a:t>
            </a:r>
          </a:p>
          <a:p>
            <a:pPr lvl="1"/>
            <a:endParaRPr lang="nl-NL" dirty="0"/>
          </a:p>
          <a:p>
            <a:pPr lvl="1"/>
            <a:r>
              <a:rPr lang="nl-NL" dirty="0"/>
              <a:t>Hebben jullie vragen over wat je moet doen als het misgaat?</a:t>
            </a:r>
          </a:p>
          <a:p>
            <a:pPr lvl="1"/>
            <a:r>
              <a:rPr lang="nl-NL" dirty="0"/>
              <a:t>Zijn er in jullie werk zaken die 100% veilig werken onmogelijk maken</a:t>
            </a:r>
            <a:r>
              <a:rPr lang="nl-NL" dirty="0" smtClean="0"/>
              <a:t>?</a:t>
            </a:r>
            <a:endParaRPr lang="nl-NL" dirty="0"/>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13</a:t>
            </a:fld>
            <a:endParaRPr lang="nl-NL"/>
          </a:p>
        </p:txBody>
      </p:sp>
    </p:spTree>
    <p:extLst>
      <p:ext uri="{BB962C8B-B14F-4D97-AF65-F5344CB8AC3E}">
        <p14:creationId xmlns:p14="http://schemas.microsoft.com/office/powerpoint/2010/main" val="2035490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7661" y="2463737"/>
            <a:ext cx="8357236" cy="3350643"/>
          </a:xfrm>
          <a:prstGeom prst="rect">
            <a:avLst/>
          </a:prstGeom>
        </p:spPr>
      </p:pic>
      <p:sp>
        <p:nvSpPr>
          <p:cNvPr id="2" name="Titel 1"/>
          <p:cNvSpPr>
            <a:spLocks noGrp="1"/>
          </p:cNvSpPr>
          <p:nvPr>
            <p:ph type="title"/>
          </p:nvPr>
        </p:nvSpPr>
        <p:spPr/>
        <p:txBody>
          <a:bodyPr/>
          <a:lstStyle/>
          <a:p>
            <a:r>
              <a:rPr lang="nl-NL" dirty="0"/>
              <a:t>Wat kun je zelf doen?</a:t>
            </a:r>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14</a:t>
            </a:fld>
            <a:endParaRPr lang="nl-NL"/>
          </a:p>
        </p:txBody>
      </p:sp>
      <p:sp>
        <p:nvSpPr>
          <p:cNvPr id="8" name="Content Placeholder 2"/>
          <p:cNvSpPr>
            <a:spLocks noGrp="1"/>
          </p:cNvSpPr>
          <p:nvPr>
            <p:ph idx="1"/>
          </p:nvPr>
        </p:nvSpPr>
        <p:spPr>
          <a:xfrm>
            <a:off x="1641564" y="1810655"/>
            <a:ext cx="8569236" cy="861774"/>
          </a:xfrm>
        </p:spPr>
        <p:txBody>
          <a:bodyPr/>
          <a:lstStyle/>
          <a:p>
            <a:r>
              <a:rPr lang="nl-NL"/>
              <a:t>Geef voorbeelden van wat kun je zelf kunt doen om veilig te werken met kleine hijs- en hefwerktuigen</a:t>
            </a:r>
            <a:endParaRPr lang="nl-NL" dirty="0"/>
          </a:p>
        </p:txBody>
      </p:sp>
    </p:spTree>
    <p:extLst>
      <p:ext uri="{BB962C8B-B14F-4D97-AF65-F5344CB8AC3E}">
        <p14:creationId xmlns:p14="http://schemas.microsoft.com/office/powerpoint/2010/main" val="689674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Afspraken maken over veilig werken</a:t>
            </a:r>
            <a:endParaRPr lang="nl-NL" dirty="0"/>
          </a:p>
        </p:txBody>
      </p:sp>
      <p:sp>
        <p:nvSpPr>
          <p:cNvPr id="3" name="Content Placeholder 2"/>
          <p:cNvSpPr>
            <a:spLocks noGrp="1"/>
          </p:cNvSpPr>
          <p:nvPr>
            <p:ph idx="1"/>
          </p:nvPr>
        </p:nvSpPr>
        <p:spPr>
          <a:xfrm>
            <a:off x="1641564" y="1810655"/>
            <a:ext cx="9721850" cy="4154984"/>
          </a:xfrm>
        </p:spPr>
        <p:txBody>
          <a:bodyPr/>
          <a:lstStyle/>
          <a:p>
            <a:pPr lvl="1"/>
            <a:r>
              <a:rPr lang="nl-NL" dirty="0"/>
              <a:t>Met jezelf: wat ga je er zelf aan doen?</a:t>
            </a:r>
          </a:p>
          <a:p>
            <a:pPr lvl="1"/>
            <a:r>
              <a:rPr lang="nl-NL" dirty="0"/>
              <a:t>Met elkaar: </a:t>
            </a:r>
            <a:r>
              <a:rPr lang="nl-NL" dirty="0" smtClean="0"/>
              <a:t>help </a:t>
            </a:r>
            <a:r>
              <a:rPr lang="nl-NL" dirty="0"/>
              <a:t>elkaar om op de juiste manier te werken!</a:t>
            </a:r>
          </a:p>
          <a:p>
            <a:pPr lvl="1"/>
            <a:r>
              <a:rPr lang="nl-NL" dirty="0"/>
              <a:t>Op de locatie: </a:t>
            </a:r>
          </a:p>
          <a:p>
            <a:pPr lvl="2"/>
            <a:r>
              <a:rPr lang="nl-NL" dirty="0" smtClean="0"/>
              <a:t>Praat </a:t>
            </a:r>
            <a:r>
              <a:rPr lang="nl-NL" dirty="0"/>
              <a:t>in elk werkoverleg over veilig werken met </a:t>
            </a:r>
            <a:r>
              <a:rPr lang="nl-NL" dirty="0" smtClean="0"/>
              <a:t>kleine hijs- en hefwerktuigen</a:t>
            </a:r>
            <a:endParaRPr lang="nl-NL" dirty="0"/>
          </a:p>
          <a:p>
            <a:pPr lvl="2"/>
            <a:r>
              <a:rPr lang="nl-NL" dirty="0" smtClean="0"/>
              <a:t>Verzamel </a:t>
            </a:r>
            <a:r>
              <a:rPr lang="nl-NL" dirty="0"/>
              <a:t>voorbeelden van wat goed gaat en wat minder goed gaat </a:t>
            </a:r>
          </a:p>
          <a:p>
            <a:pPr lvl="1"/>
            <a:r>
              <a:rPr lang="nl-NL" dirty="0"/>
              <a:t>In het bedrijf: vraag </a:t>
            </a:r>
            <a:r>
              <a:rPr lang="nl-NL" dirty="0" smtClean="0"/>
              <a:t>om </a:t>
            </a:r>
            <a:r>
              <a:rPr lang="nl-NL" dirty="0"/>
              <a:t>hulpmiddelen, </a:t>
            </a:r>
            <a:r>
              <a:rPr lang="nl-NL" dirty="0" smtClean="0"/>
              <a:t>informatie en training</a:t>
            </a:r>
          </a:p>
          <a:p>
            <a:pPr lvl="1"/>
            <a:r>
              <a:rPr lang="nl-NL" dirty="0" smtClean="0"/>
              <a:t>We </a:t>
            </a:r>
            <a:r>
              <a:rPr lang="nl-NL" dirty="0"/>
              <a:t>maken een nieuwe afspraak om </a:t>
            </a:r>
            <a:r>
              <a:rPr lang="nl-NL" dirty="0" smtClean="0"/>
              <a:t>het </a:t>
            </a:r>
            <a:r>
              <a:rPr lang="nl-NL" dirty="0"/>
              <a:t>resultaat van onze afspraken </a:t>
            </a:r>
            <a:r>
              <a:rPr lang="nl-NL" dirty="0" smtClean="0"/>
              <a:t>te bespreken </a:t>
            </a:r>
            <a:endParaRPr lang="nl-NL" dirty="0"/>
          </a:p>
        </p:txBody>
      </p:sp>
      <p:sp>
        <p:nvSpPr>
          <p:cNvPr id="4" name="Tijdelijke aanduiding voor dianummer 4"/>
          <p:cNvSpPr>
            <a:spLocks noGrp="1"/>
          </p:cNvSpPr>
          <p:nvPr>
            <p:ph type="sldNum" sz="quarter" idx="12"/>
          </p:nvPr>
        </p:nvSpPr>
        <p:spPr>
          <a:xfrm>
            <a:off x="9324975" y="6356350"/>
            <a:ext cx="2743200" cy="365125"/>
          </a:xfrm>
        </p:spPr>
        <p:txBody>
          <a:bodyPr/>
          <a:lstStyle/>
          <a:p>
            <a:r>
              <a:rPr lang="nl-NL" dirty="0" smtClean="0"/>
              <a:t>15</a:t>
            </a:r>
            <a:endParaRPr lang="nl-NL" dirty="0"/>
          </a:p>
        </p:txBody>
      </p:sp>
    </p:spTree>
    <p:extLst>
      <p:ext uri="{BB962C8B-B14F-4D97-AF65-F5344CB8AC3E}">
        <p14:creationId xmlns:p14="http://schemas.microsoft.com/office/powerpoint/2010/main" val="468164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41070" y="2327077"/>
            <a:ext cx="10515600" cy="1661993"/>
          </a:xfrm>
        </p:spPr>
        <p:txBody>
          <a:bodyPr/>
          <a:lstStyle/>
          <a:p>
            <a:r>
              <a:rPr lang="nl-NL" dirty="0" smtClean="0">
                <a:solidFill>
                  <a:srgbClr val="01AEC3"/>
                </a:solidFill>
              </a:rPr>
              <a:t>Dankjewel voor </a:t>
            </a:r>
            <a:r>
              <a:rPr lang="nl-NL" dirty="0">
                <a:solidFill>
                  <a:srgbClr val="01AEC3"/>
                </a:solidFill>
              </a:rPr>
              <a:t>het meedenken over dit belangrijke onderwerp!</a:t>
            </a:r>
          </a:p>
        </p:txBody>
      </p:sp>
      <p:sp>
        <p:nvSpPr>
          <p:cNvPr id="5" name="Tijdelijke aanduiding voor tekst 4"/>
          <p:cNvSpPr>
            <a:spLocks noGrp="1"/>
          </p:cNvSpPr>
          <p:nvPr>
            <p:ph type="body" idx="1"/>
          </p:nvPr>
        </p:nvSpPr>
        <p:spPr>
          <a:xfrm>
            <a:off x="941070" y="4229100"/>
            <a:ext cx="10515600" cy="630767"/>
          </a:xfrm>
        </p:spPr>
        <p:txBody>
          <a:bodyPr/>
          <a:lstStyle/>
          <a:p>
            <a:r>
              <a:rPr lang="nl-NL" sz="2800" b="1" dirty="0" smtClean="0">
                <a:solidFill>
                  <a:srgbClr val="00454F"/>
                </a:solidFill>
              </a:rPr>
              <a:t>Samen </a:t>
            </a:r>
            <a:r>
              <a:rPr lang="nl-NL" sz="2800" b="1" dirty="0">
                <a:solidFill>
                  <a:srgbClr val="00454F"/>
                </a:solidFill>
              </a:rPr>
              <a:t>doen we het beter!</a:t>
            </a:r>
          </a:p>
          <a:p>
            <a:r>
              <a:rPr lang="nl-NL" dirty="0">
                <a:hlinkClick r:id="rId3"/>
              </a:rPr>
              <a:t/>
            </a:r>
            <a:br>
              <a:rPr lang="nl-NL" dirty="0">
                <a:hlinkClick r:id="rId3"/>
              </a:rPr>
            </a:br>
            <a:endParaRPr lang="nl-NL" dirty="0"/>
          </a:p>
        </p:txBody>
      </p:sp>
      <p:sp>
        <p:nvSpPr>
          <p:cNvPr id="3" name="Tijdelijke aanduiding voor dianummer 2"/>
          <p:cNvSpPr>
            <a:spLocks noGrp="1"/>
          </p:cNvSpPr>
          <p:nvPr>
            <p:ph type="sldNum" sz="quarter" idx="12"/>
          </p:nvPr>
        </p:nvSpPr>
        <p:spPr/>
        <p:txBody>
          <a:bodyPr/>
          <a:lstStyle/>
          <a:p>
            <a:fld id="{AD6BCF77-3B20-4D4A-83E1-E3DF06597599}" type="slidenum">
              <a:rPr lang="nl-NL" smtClean="0"/>
              <a:t>16</a:t>
            </a:fld>
            <a:endParaRPr lang="nl-NL"/>
          </a:p>
        </p:txBody>
      </p:sp>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8386" y="0"/>
            <a:ext cx="2257044" cy="2231882"/>
          </a:xfrm>
          <a:prstGeom prst="rect">
            <a:avLst/>
          </a:prstGeom>
        </p:spPr>
      </p:pic>
    </p:spTree>
    <p:extLst>
      <p:ext uri="{BB962C8B-B14F-4D97-AF65-F5344CB8AC3E}">
        <p14:creationId xmlns:p14="http://schemas.microsoft.com/office/powerpoint/2010/main" val="668582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Cijfers en ongevallen</a:t>
            </a:r>
            <a:endParaRPr lang="nl-NL" dirty="0"/>
          </a:p>
        </p:txBody>
      </p:sp>
      <p:sp>
        <p:nvSpPr>
          <p:cNvPr id="3" name="Content Placeholder 2"/>
          <p:cNvSpPr>
            <a:spLocks noGrp="1"/>
          </p:cNvSpPr>
          <p:nvPr>
            <p:ph idx="1"/>
          </p:nvPr>
        </p:nvSpPr>
        <p:spPr>
          <a:xfrm>
            <a:off x="1641564" y="1810655"/>
            <a:ext cx="6967522" cy="861774"/>
          </a:xfrm>
        </p:spPr>
        <p:txBody>
          <a:bodyPr/>
          <a:lstStyle/>
          <a:p>
            <a:pPr lvl="1"/>
            <a:r>
              <a:rPr lang="nl-NL" dirty="0"/>
              <a:t>In 2016 zijn er 70 bedrijfsongevallen geweest met dodelijke afloop</a:t>
            </a:r>
            <a:endParaRPr lang="nl-NL" dirty="0"/>
          </a:p>
        </p:txBody>
      </p:sp>
      <p:sp>
        <p:nvSpPr>
          <p:cNvPr id="4" name="Content Placeholder 2"/>
          <p:cNvSpPr txBox="1">
            <a:spLocks/>
          </p:cNvSpPr>
          <p:nvPr/>
        </p:nvSpPr>
        <p:spPr>
          <a:xfrm>
            <a:off x="1648191" y="2652167"/>
            <a:ext cx="9881200" cy="2816156"/>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1pPr>
            <a:lvl2pPr marL="288000" indent="-288000" algn="l" defTabSz="914400" rtl="0" eaLnBrk="1" latinLnBrk="0" hangingPunct="1">
              <a:lnSpc>
                <a:spcPct val="100000"/>
              </a:lnSpc>
              <a:spcBef>
                <a:spcPts val="0"/>
              </a:spcBef>
              <a:spcAft>
                <a:spcPts val="600"/>
              </a:spcAft>
              <a:buClr>
                <a:schemeClr val="tx2"/>
              </a:buClr>
              <a:buSzPct val="70000"/>
              <a:buFontTx/>
              <a:buBlip>
                <a:blip r:embed="rId3"/>
              </a:buBlip>
              <a:defRPr sz="2800" kern="1200">
                <a:solidFill>
                  <a:schemeClr val="tx1"/>
                </a:solidFill>
                <a:latin typeface="+mn-lt"/>
                <a:ea typeface="+mn-ea"/>
                <a:cs typeface="+mn-cs"/>
              </a:defRPr>
            </a:lvl2pPr>
            <a:lvl3pPr marL="576000" indent="-288000" algn="l" defTabSz="914400" rtl="0" eaLnBrk="1" latinLnBrk="0" hangingPunct="1">
              <a:lnSpc>
                <a:spcPct val="100000"/>
              </a:lnSpc>
              <a:spcBef>
                <a:spcPts val="0"/>
              </a:spcBef>
              <a:spcAft>
                <a:spcPts val="600"/>
              </a:spcAft>
              <a:buClr>
                <a:schemeClr val="tx2"/>
              </a:buClr>
              <a:buSzPct val="70000"/>
              <a:buFontTx/>
              <a:buBlip>
                <a:blip r:embed="rId3"/>
              </a:buBlip>
              <a:defRPr sz="2400" kern="1200">
                <a:solidFill>
                  <a:schemeClr val="tx1"/>
                </a:solidFill>
                <a:latin typeface="+mn-lt"/>
                <a:ea typeface="+mn-ea"/>
                <a:cs typeface="+mn-cs"/>
              </a:defRPr>
            </a:lvl3pPr>
            <a:lvl4pPr marL="792000" indent="-216000" algn="l" defTabSz="914400" rtl="0" eaLnBrk="1" latinLnBrk="0" hangingPunct="1">
              <a:lnSpc>
                <a:spcPct val="100000"/>
              </a:lnSpc>
              <a:spcBef>
                <a:spcPts val="0"/>
              </a:spcBef>
              <a:spcAft>
                <a:spcPts val="600"/>
              </a:spcAft>
              <a:buClr>
                <a:schemeClr val="tx2"/>
              </a:buClr>
              <a:buFont typeface="Times New Roman" panose="02020603050405020304" pitchFamily="18" charset="0"/>
              <a:buChar char="›"/>
              <a:defRPr sz="200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nl-NL" dirty="0"/>
              <a:t>Dat is meer dan 1 dode per week</a:t>
            </a:r>
          </a:p>
          <a:p>
            <a:pPr lvl="1"/>
            <a:r>
              <a:rPr lang="nl-NL" dirty="0"/>
              <a:t>En maar liefst 19 slachtoffers meer (14%) dan in 2015</a:t>
            </a:r>
          </a:p>
          <a:p>
            <a:pPr lvl="1"/>
            <a:r>
              <a:rPr lang="nl-NL" dirty="0"/>
              <a:t>Veel ongelukken gebeurden bij het hijsen, heffen en verplaatsen van lasten</a:t>
            </a:r>
          </a:p>
          <a:p>
            <a:r>
              <a:rPr lang="nl-NL" dirty="0"/>
              <a:t/>
            </a:r>
            <a:br>
              <a:rPr lang="nl-NL" dirty="0"/>
            </a:br>
            <a:r>
              <a:rPr lang="nl-NL" i="1" dirty="0"/>
              <a:t>Hebben jullie zelf voorbeelden van ongelukken of bijna-ongelukken?</a:t>
            </a:r>
            <a:endParaRPr lang="nl-NL" i="1" dirty="0"/>
          </a:p>
        </p:txBody>
      </p:sp>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9086" y="0"/>
            <a:ext cx="2695184" cy="2228850"/>
          </a:xfrm>
          <a:prstGeom prst="rect">
            <a:avLst/>
          </a:prstGeom>
        </p:spPr>
      </p:pic>
      <p:sp>
        <p:nvSpPr>
          <p:cNvPr id="6" name="Tijdelijke aanduiding voor dianummer 4"/>
          <p:cNvSpPr>
            <a:spLocks noGrp="1"/>
          </p:cNvSpPr>
          <p:nvPr>
            <p:ph type="sldNum" sz="quarter" idx="12"/>
          </p:nvPr>
        </p:nvSpPr>
        <p:spPr>
          <a:xfrm>
            <a:off x="9324975" y="6356350"/>
            <a:ext cx="2743200" cy="365125"/>
          </a:xfrm>
        </p:spPr>
        <p:txBody>
          <a:bodyPr/>
          <a:lstStyle/>
          <a:p>
            <a:r>
              <a:rPr lang="nl-NL" dirty="0"/>
              <a:t>2</a:t>
            </a:r>
          </a:p>
        </p:txBody>
      </p:sp>
    </p:spTree>
    <p:extLst>
      <p:ext uri="{BB962C8B-B14F-4D97-AF65-F5344CB8AC3E}">
        <p14:creationId xmlns:p14="http://schemas.microsoft.com/office/powerpoint/2010/main" val="1203176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Inhoud</a:t>
            </a:r>
            <a:endParaRPr lang="nl-NL" dirty="0"/>
          </a:p>
        </p:txBody>
      </p:sp>
      <p:sp>
        <p:nvSpPr>
          <p:cNvPr id="3" name="Content Placeholder 2"/>
          <p:cNvSpPr>
            <a:spLocks noGrp="1"/>
          </p:cNvSpPr>
          <p:nvPr>
            <p:ph idx="1"/>
          </p:nvPr>
        </p:nvSpPr>
        <p:spPr>
          <a:xfrm>
            <a:off x="1641564" y="1810655"/>
            <a:ext cx="10515600" cy="3985706"/>
          </a:xfrm>
        </p:spPr>
        <p:txBody>
          <a:bodyPr/>
          <a:lstStyle/>
          <a:p>
            <a:pPr lvl="1"/>
            <a:r>
              <a:rPr lang="nl-NL" dirty="0"/>
              <a:t>Soorten kleine hijs- en hefwerktuigen ofwel handtakels</a:t>
            </a:r>
          </a:p>
          <a:p>
            <a:pPr lvl="1"/>
            <a:r>
              <a:rPr lang="nl-NL" dirty="0" smtClean="0"/>
              <a:t>Risico’s </a:t>
            </a:r>
            <a:r>
              <a:rPr lang="nl-NL" dirty="0"/>
              <a:t>bij werken met kleine hijs- en hefwerktuigen</a:t>
            </a:r>
          </a:p>
          <a:p>
            <a:pPr lvl="1"/>
            <a:r>
              <a:rPr lang="nl-NL" dirty="0" smtClean="0"/>
              <a:t>Waar </a:t>
            </a:r>
            <a:r>
              <a:rPr lang="nl-NL" dirty="0"/>
              <a:t>moet je aan denken bij veilig werken met handtakels?</a:t>
            </a:r>
          </a:p>
          <a:p>
            <a:pPr lvl="1"/>
            <a:r>
              <a:rPr lang="nl-NL" dirty="0"/>
              <a:t>Hoe kun je de risico’s beperken?</a:t>
            </a:r>
          </a:p>
          <a:p>
            <a:pPr lvl="1"/>
            <a:r>
              <a:rPr lang="nl-NL" dirty="0"/>
              <a:t>Wat kunnen we in ons bedrijf beter doen? </a:t>
            </a:r>
          </a:p>
          <a:p>
            <a:pPr lvl="1"/>
            <a:r>
              <a:rPr lang="nl-NL" dirty="0"/>
              <a:t>Wat kan ieder van ons zelf beter doen?</a:t>
            </a:r>
          </a:p>
          <a:p>
            <a:pPr lvl="1"/>
            <a:r>
              <a:rPr lang="nl-NL" dirty="0"/>
              <a:t>Afspraken maken over veilig werken met handtakels</a:t>
            </a:r>
          </a:p>
          <a:p>
            <a:pPr lvl="1" indent="0">
              <a:buNone/>
            </a:pPr>
            <a:endParaRPr lang="nl-NL" dirty="0"/>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3</a:t>
            </a:fld>
            <a:endParaRPr lang="nl-NL"/>
          </a:p>
        </p:txBody>
      </p:sp>
    </p:spTree>
    <p:extLst>
      <p:ext uri="{BB962C8B-B14F-4D97-AF65-F5344CB8AC3E}">
        <p14:creationId xmlns:p14="http://schemas.microsoft.com/office/powerpoint/2010/main" val="2141983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Soorten kleine hijs- en hefwerktuigen (1)</a:t>
            </a:r>
          </a:p>
        </p:txBody>
      </p:sp>
      <p:sp>
        <p:nvSpPr>
          <p:cNvPr id="3" name="Content Placeholder 2"/>
          <p:cNvSpPr>
            <a:spLocks noGrp="1"/>
          </p:cNvSpPr>
          <p:nvPr>
            <p:ph idx="1"/>
          </p:nvPr>
        </p:nvSpPr>
        <p:spPr>
          <a:xfrm>
            <a:off x="1641564" y="1810655"/>
            <a:ext cx="9721850" cy="3631763"/>
          </a:xfrm>
        </p:spPr>
        <p:txBody>
          <a:bodyPr/>
          <a:lstStyle/>
          <a:p>
            <a:r>
              <a:rPr lang="nl-NL" sz="2400" dirty="0" smtClean="0"/>
              <a:t>     </a:t>
            </a:r>
            <a:endParaRPr lang="nl-NL" sz="2400" dirty="0"/>
          </a:p>
          <a:p>
            <a:r>
              <a:rPr lang="nl-NL" sz="2400" b="1" dirty="0"/>
              <a:t>	</a:t>
            </a:r>
          </a:p>
          <a:p>
            <a:endParaRPr lang="nl-NL" sz="2400" b="1" dirty="0"/>
          </a:p>
          <a:p>
            <a:endParaRPr lang="nl-NL" sz="2400" b="1" dirty="0"/>
          </a:p>
          <a:p>
            <a:endParaRPr lang="nl-NL" sz="2400" b="1" dirty="0"/>
          </a:p>
          <a:p>
            <a:endParaRPr lang="nl-NL" dirty="0" smtClean="0"/>
          </a:p>
          <a:p>
            <a:r>
              <a:rPr lang="nl-NL" dirty="0" smtClean="0"/>
              <a:t>Kettingtakels </a:t>
            </a:r>
            <a:r>
              <a:rPr lang="nl-NL" dirty="0"/>
              <a:t>		</a:t>
            </a:r>
            <a:r>
              <a:rPr lang="nl-NL" dirty="0" smtClean="0"/>
              <a:t>Rateltakels</a:t>
            </a:r>
            <a:r>
              <a:rPr lang="nl-NL" dirty="0"/>
              <a:t>		</a:t>
            </a:r>
            <a:r>
              <a:rPr lang="nl-NL" dirty="0" smtClean="0"/>
              <a:t>Staaldraadtakels</a:t>
            </a:r>
            <a:r>
              <a:rPr lang="nl-NL" dirty="0"/>
              <a:t>	</a:t>
            </a:r>
          </a:p>
        </p:txBody>
      </p:sp>
      <p:sp>
        <p:nvSpPr>
          <p:cNvPr id="8" name="Tijdelijke aanduiding voor dianummer 7"/>
          <p:cNvSpPr>
            <a:spLocks noGrp="1"/>
          </p:cNvSpPr>
          <p:nvPr>
            <p:ph type="sldNum" sz="quarter" idx="12"/>
          </p:nvPr>
        </p:nvSpPr>
        <p:spPr/>
        <p:txBody>
          <a:bodyPr/>
          <a:lstStyle/>
          <a:p>
            <a:fld id="{AD6BCF77-3B20-4D4A-83E1-E3DF06597599}" type="slidenum">
              <a:rPr lang="nl-NL" smtClean="0"/>
              <a:t>4</a:t>
            </a:fld>
            <a:endParaRPr lang="nl-NL"/>
          </a:p>
        </p:txBody>
      </p:sp>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9031" y="1810655"/>
            <a:ext cx="1764378" cy="3126090"/>
          </a:xfrm>
          <a:prstGeom prst="rect">
            <a:avLst/>
          </a:prstGeom>
        </p:spPr>
      </p:pic>
      <p:pic>
        <p:nvPicPr>
          <p:cNvPr id="10" name="Afbeelding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6459" y="1820272"/>
            <a:ext cx="1786128" cy="3116473"/>
          </a:xfrm>
          <a:prstGeom prst="rect">
            <a:avLst/>
          </a:prstGeom>
        </p:spPr>
      </p:pic>
      <p:pic>
        <p:nvPicPr>
          <p:cNvPr id="11" name="Afbeelding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4908" y="2014067"/>
            <a:ext cx="4863709" cy="2324048"/>
          </a:xfrm>
          <a:prstGeom prst="rect">
            <a:avLst/>
          </a:prstGeom>
        </p:spPr>
      </p:pic>
    </p:spTree>
    <p:extLst>
      <p:ext uri="{BB962C8B-B14F-4D97-AF65-F5344CB8AC3E}">
        <p14:creationId xmlns:p14="http://schemas.microsoft.com/office/powerpoint/2010/main" val="1773885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Voorbeelden van hijsgereedschappen</a:t>
            </a:r>
            <a:endParaRPr lang="nl-NL" dirty="0"/>
          </a:p>
        </p:txBody>
      </p:sp>
      <p:sp>
        <p:nvSpPr>
          <p:cNvPr id="3" name="Content Placeholder 2"/>
          <p:cNvSpPr>
            <a:spLocks noGrp="1"/>
          </p:cNvSpPr>
          <p:nvPr>
            <p:ph idx="1"/>
          </p:nvPr>
        </p:nvSpPr>
        <p:spPr>
          <a:xfrm>
            <a:off x="1641564" y="1810655"/>
            <a:ext cx="10515600" cy="3985706"/>
          </a:xfrm>
        </p:spPr>
        <p:txBody>
          <a:bodyPr/>
          <a:lstStyle/>
          <a:p>
            <a:pPr lvl="1"/>
            <a:r>
              <a:rPr lang="nl-NL" dirty="0" smtClean="0"/>
              <a:t>Kettingen</a:t>
            </a:r>
          </a:p>
          <a:p>
            <a:pPr lvl="1"/>
            <a:r>
              <a:rPr lang="nl-NL" dirty="0" smtClean="0"/>
              <a:t>(Staal)kabels</a:t>
            </a:r>
          </a:p>
          <a:p>
            <a:pPr lvl="1"/>
            <a:r>
              <a:rPr lang="nl-NL" dirty="0" smtClean="0"/>
              <a:t>Haken</a:t>
            </a:r>
          </a:p>
          <a:p>
            <a:pPr lvl="1"/>
            <a:r>
              <a:rPr lang="nl-NL" dirty="0" smtClean="0"/>
              <a:t>Stroppen </a:t>
            </a:r>
            <a:r>
              <a:rPr lang="nl-NL" dirty="0"/>
              <a:t>en </a:t>
            </a:r>
            <a:r>
              <a:rPr lang="nl-NL" dirty="0" smtClean="0"/>
              <a:t>lengen</a:t>
            </a:r>
          </a:p>
          <a:p>
            <a:pPr lvl="1"/>
            <a:r>
              <a:rPr lang="nl-NL" dirty="0"/>
              <a:t>H</a:t>
            </a:r>
            <a:r>
              <a:rPr lang="nl-NL" dirty="0" smtClean="0"/>
              <a:t>ijsjukken</a:t>
            </a:r>
          </a:p>
          <a:p>
            <a:pPr lvl="1"/>
            <a:r>
              <a:rPr lang="nl-NL" dirty="0" smtClean="0"/>
              <a:t>(</a:t>
            </a:r>
            <a:r>
              <a:rPr lang="nl-NL" dirty="0"/>
              <a:t>Ronde) </a:t>
            </a:r>
            <a:r>
              <a:rPr lang="nl-NL" dirty="0" smtClean="0"/>
              <a:t>hijsbanden</a:t>
            </a:r>
          </a:p>
          <a:p>
            <a:pPr lvl="1"/>
            <a:r>
              <a:rPr lang="nl-NL" dirty="0" smtClean="0"/>
              <a:t>H- en D-Sluitingen</a:t>
            </a:r>
          </a:p>
          <a:p>
            <a:pPr lvl="1"/>
            <a:r>
              <a:rPr lang="nl-NL" dirty="0" smtClean="0"/>
              <a:t>Oogbouten/hijsogen</a:t>
            </a:r>
            <a:endParaRPr lang="nl-NL" dirty="0"/>
          </a:p>
        </p:txBody>
      </p:sp>
      <p:sp>
        <p:nvSpPr>
          <p:cNvPr id="9" name="Tijdelijke aanduiding voor dianummer 4"/>
          <p:cNvSpPr>
            <a:spLocks noGrp="1"/>
          </p:cNvSpPr>
          <p:nvPr>
            <p:ph type="sldNum" sz="quarter" idx="12"/>
          </p:nvPr>
        </p:nvSpPr>
        <p:spPr>
          <a:xfrm>
            <a:off x="9324975" y="6356350"/>
            <a:ext cx="2743200" cy="365125"/>
          </a:xfrm>
        </p:spPr>
        <p:txBody>
          <a:bodyPr/>
          <a:lstStyle/>
          <a:p>
            <a:r>
              <a:rPr lang="nl-NL" dirty="0" smtClean="0"/>
              <a:t>5</a:t>
            </a:r>
            <a:endParaRPr lang="nl-NL" dirty="0"/>
          </a:p>
        </p:txBody>
      </p:sp>
      <p:pic>
        <p:nvPicPr>
          <p:cNvPr id="10" name="Afbeelding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9671" y="4500941"/>
            <a:ext cx="6487492" cy="1571460"/>
          </a:xfrm>
          <a:prstGeom prst="rect">
            <a:avLst/>
          </a:prstGeom>
        </p:spPr>
      </p:pic>
      <p:pic>
        <p:nvPicPr>
          <p:cNvPr id="11" name="Afbeelding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9671" y="1613886"/>
            <a:ext cx="6795405" cy="2722222"/>
          </a:xfrm>
          <a:prstGeom prst="rect">
            <a:avLst/>
          </a:prstGeom>
        </p:spPr>
      </p:pic>
    </p:spTree>
    <p:extLst>
      <p:ext uri="{BB962C8B-B14F-4D97-AF65-F5344CB8AC3E}">
        <p14:creationId xmlns:p14="http://schemas.microsoft.com/office/powerpoint/2010/main" val="1525275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9048" y="0"/>
            <a:ext cx="2130038" cy="4257675"/>
          </a:xfrm>
          <a:prstGeom prst="rect">
            <a:avLst/>
          </a:prstGeom>
        </p:spPr>
      </p:pic>
      <p:sp>
        <p:nvSpPr>
          <p:cNvPr id="2" name="Title 1"/>
          <p:cNvSpPr>
            <a:spLocks noGrp="1"/>
          </p:cNvSpPr>
          <p:nvPr>
            <p:ph type="title"/>
          </p:nvPr>
        </p:nvSpPr>
        <p:spPr>
          <a:xfrm>
            <a:off x="1641564" y="800100"/>
            <a:ext cx="8085366" cy="609398"/>
          </a:xfrm>
        </p:spPr>
        <p:txBody>
          <a:bodyPr/>
          <a:lstStyle/>
          <a:p>
            <a:r>
              <a:rPr lang="nl-NL" dirty="0"/>
              <a:t>Risico’s bij werken met handtakels</a:t>
            </a:r>
          </a:p>
        </p:txBody>
      </p:sp>
      <p:sp>
        <p:nvSpPr>
          <p:cNvPr id="3" name="Content Placeholder 2"/>
          <p:cNvSpPr>
            <a:spLocks noGrp="1"/>
          </p:cNvSpPr>
          <p:nvPr>
            <p:ph idx="1"/>
          </p:nvPr>
        </p:nvSpPr>
        <p:spPr>
          <a:xfrm>
            <a:off x="1641564" y="1810655"/>
            <a:ext cx="8890969" cy="4262705"/>
          </a:xfrm>
        </p:spPr>
        <p:txBody>
          <a:bodyPr lIns="0" tIns="0" spcCol="108000"/>
          <a:lstStyle/>
          <a:p>
            <a:pPr lvl="1"/>
            <a:r>
              <a:rPr lang="nl-NL" dirty="0"/>
              <a:t>Overbelasting van de takel</a:t>
            </a:r>
          </a:p>
          <a:p>
            <a:pPr lvl="1"/>
            <a:r>
              <a:rPr lang="nl-NL" dirty="0"/>
              <a:t>Bevestiging van de takel aan </a:t>
            </a:r>
            <a:r>
              <a:rPr lang="nl-NL" dirty="0" smtClean="0"/>
              <a:t>constructiedelen met onvoldoende draagkracht</a:t>
            </a:r>
            <a:endParaRPr lang="nl-NL" dirty="0"/>
          </a:p>
          <a:p>
            <a:pPr lvl="1"/>
            <a:r>
              <a:rPr lang="nl-NL" dirty="0"/>
              <a:t>Onjuist gebruik van de takel</a:t>
            </a:r>
          </a:p>
          <a:p>
            <a:pPr lvl="1"/>
            <a:r>
              <a:rPr lang="nl-NL" dirty="0"/>
              <a:t>Te hoog ophalen van de lastketting, waardoor </a:t>
            </a:r>
            <a:r>
              <a:rPr lang="nl-NL" dirty="0" smtClean="0"/>
              <a:t>koppelstuk en </a:t>
            </a:r>
            <a:r>
              <a:rPr lang="nl-NL" dirty="0" err="1"/>
              <a:t>lasthaak</a:t>
            </a:r>
            <a:r>
              <a:rPr lang="nl-NL" dirty="0"/>
              <a:t> klem komen te zitten</a:t>
            </a:r>
          </a:p>
          <a:p>
            <a:pPr lvl="1"/>
            <a:endParaRPr lang="nl-NL" dirty="0"/>
          </a:p>
          <a:p>
            <a:pPr lvl="1" indent="0">
              <a:buNone/>
            </a:pPr>
            <a:r>
              <a:rPr lang="nl-NL" i="1" dirty="0"/>
              <a:t>G</a:t>
            </a:r>
            <a:r>
              <a:rPr lang="nl-NL" i="1" dirty="0" smtClean="0"/>
              <a:t>ebruik </a:t>
            </a:r>
            <a:r>
              <a:rPr lang="nl-NL" i="1" dirty="0"/>
              <a:t>de takel uitsluitend voor het verticaal verplaatsen van een last!</a:t>
            </a:r>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6</a:t>
            </a:fld>
            <a:endParaRPr lang="nl-NL"/>
          </a:p>
        </p:txBody>
      </p:sp>
    </p:spTree>
    <p:extLst>
      <p:ext uri="{BB962C8B-B14F-4D97-AF65-F5344CB8AC3E}">
        <p14:creationId xmlns:p14="http://schemas.microsoft.com/office/powerpoint/2010/main" val="1995212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Soorten kleine hijs- en hefwerktuigen (2)</a:t>
            </a:r>
          </a:p>
        </p:txBody>
      </p:sp>
      <p:sp>
        <p:nvSpPr>
          <p:cNvPr id="3" name="Tijdelijke aanduiding voor inhoud 2"/>
          <p:cNvSpPr>
            <a:spLocks noGrp="1"/>
          </p:cNvSpPr>
          <p:nvPr>
            <p:ph idx="1"/>
          </p:nvPr>
        </p:nvSpPr>
        <p:spPr>
          <a:xfrm>
            <a:off x="1641564" y="1810655"/>
            <a:ext cx="9721850" cy="2308324"/>
          </a:xfrm>
        </p:spPr>
        <p:txBody>
          <a:bodyPr/>
          <a:lstStyle/>
          <a:p>
            <a:pPr lvl="1"/>
            <a:r>
              <a:rPr lang="nl-NL" dirty="0">
                <a:latin typeface="Calibri" panose="020F0502020204030204" pitchFamily="34" charset="0"/>
                <a:ea typeface="Times New Roman" panose="02020603050405020304" pitchFamily="18" charset="0"/>
              </a:rPr>
              <a:t>De rateltakel, pull-lift of </a:t>
            </a:r>
            <a:r>
              <a:rPr lang="nl-NL" dirty="0" smtClean="0">
                <a:latin typeface="Calibri" panose="020F0502020204030204" pitchFamily="34" charset="0"/>
                <a:ea typeface="Times New Roman" panose="02020603050405020304" pitchFamily="18" charset="0"/>
              </a:rPr>
              <a:t>staaldraadtakel </a:t>
            </a:r>
            <a:r>
              <a:rPr lang="nl-NL" dirty="0" smtClean="0"/>
              <a:t>werkt </a:t>
            </a:r>
            <a:r>
              <a:rPr lang="nl-NL" dirty="0"/>
              <a:t>met een hefboom en niet met een ketting</a:t>
            </a:r>
          </a:p>
          <a:p>
            <a:pPr lvl="1"/>
            <a:r>
              <a:rPr lang="nl-NL" dirty="0"/>
              <a:t>Een rateltakel </a:t>
            </a:r>
            <a:r>
              <a:rPr lang="nl-NL" dirty="0" smtClean="0"/>
              <a:t>mag worden </a:t>
            </a:r>
            <a:r>
              <a:rPr lang="nl-NL" dirty="0"/>
              <a:t>gebruikt voor sjorren en </a:t>
            </a:r>
            <a:r>
              <a:rPr lang="nl-NL" dirty="0" smtClean="0"/>
              <a:t>spannen</a:t>
            </a:r>
          </a:p>
          <a:p>
            <a:pPr lvl="1"/>
            <a:r>
              <a:rPr lang="nl-NL" dirty="0"/>
              <a:t>B</a:t>
            </a:r>
            <a:r>
              <a:rPr lang="nl-NL" dirty="0" smtClean="0"/>
              <a:t>ij </a:t>
            </a:r>
            <a:r>
              <a:rPr lang="nl-NL" dirty="0"/>
              <a:t>gebruik van een pull-lift mag </a:t>
            </a:r>
            <a:r>
              <a:rPr lang="nl-NL" dirty="0" smtClean="0"/>
              <a:t>je de </a:t>
            </a:r>
            <a:r>
              <a:rPr lang="nl-NL" dirty="0"/>
              <a:t>hefboom </a:t>
            </a:r>
            <a:r>
              <a:rPr lang="nl-NL" dirty="0" smtClean="0"/>
              <a:t>NOOIT verlengen met </a:t>
            </a:r>
            <a:r>
              <a:rPr lang="nl-NL" dirty="0"/>
              <a:t>een pijp om meer kracht te kunnen zetten</a:t>
            </a:r>
            <a:r>
              <a:rPr lang="nl-NL" dirty="0" smtClean="0"/>
              <a:t>!</a:t>
            </a:r>
            <a:endParaRPr lang="nl-NL" dirty="0"/>
          </a:p>
        </p:txBody>
      </p:sp>
      <p:sp>
        <p:nvSpPr>
          <p:cNvPr id="6" name="Rechthoek 5"/>
          <p:cNvSpPr/>
          <p:nvPr/>
        </p:nvSpPr>
        <p:spPr>
          <a:xfrm>
            <a:off x="1046466" y="2754805"/>
            <a:ext cx="7762875" cy="1785104"/>
          </a:xfrm>
          <a:prstGeom prst="rect">
            <a:avLst/>
          </a:prstGeom>
        </p:spPr>
        <p:txBody>
          <a:bodyPr wrap="square">
            <a:spAutoFit/>
          </a:bodyPr>
          <a:lstStyle/>
          <a:p>
            <a:pPr marL="342900" indent="-342900">
              <a:buFont typeface="Wingdings" panose="05000000000000000000" pitchFamily="2" charset="2"/>
              <a:buChar char="Ø"/>
            </a:pPr>
            <a:endParaRPr lang="nl-NL" sz="2000" dirty="0">
              <a:ea typeface="Times New Roman" panose="02020603050405020304" pitchFamily="18" charset="0"/>
            </a:endParaRPr>
          </a:p>
          <a:p>
            <a:endParaRPr lang="nl-NL" dirty="0">
              <a:latin typeface="Times New Roman" panose="02020603050405020304" pitchFamily="18" charset="0"/>
            </a:endParaRPr>
          </a:p>
          <a:p>
            <a:endParaRPr lang="nl-NL" dirty="0">
              <a:latin typeface="Times New Roman" panose="02020603050405020304" pitchFamily="18" charset="0"/>
            </a:endParaRPr>
          </a:p>
          <a:p>
            <a:endParaRPr lang="nl-NL" dirty="0">
              <a:latin typeface="Times New Roman" panose="02020603050405020304" pitchFamily="18" charset="0"/>
            </a:endParaRPr>
          </a:p>
          <a:p>
            <a:endParaRPr lang="nl-NL" dirty="0">
              <a:latin typeface="Times New Roman" panose="02020603050405020304" pitchFamily="18" charset="0"/>
            </a:endParaRPr>
          </a:p>
          <a:p>
            <a:endParaRPr lang="nl-NL" dirty="0"/>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7</a:t>
            </a:fld>
            <a:endParaRPr lang="nl-NL"/>
          </a:p>
        </p:txBody>
      </p:sp>
    </p:spTree>
    <p:extLst>
      <p:ext uri="{BB962C8B-B14F-4D97-AF65-F5344CB8AC3E}">
        <p14:creationId xmlns:p14="http://schemas.microsoft.com/office/powerpoint/2010/main" val="1842174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Veilig werken met handtakels (1)</a:t>
            </a:r>
          </a:p>
        </p:txBody>
      </p:sp>
      <p:sp>
        <p:nvSpPr>
          <p:cNvPr id="3" name="Content Placeholder 2"/>
          <p:cNvSpPr>
            <a:spLocks noGrp="1"/>
          </p:cNvSpPr>
          <p:nvPr>
            <p:ph idx="1"/>
          </p:nvPr>
        </p:nvSpPr>
        <p:spPr>
          <a:xfrm>
            <a:off x="1641564" y="1810655"/>
            <a:ext cx="10515600" cy="3862596"/>
          </a:xfrm>
        </p:spPr>
        <p:txBody>
          <a:bodyPr/>
          <a:lstStyle/>
          <a:p>
            <a:r>
              <a:rPr lang="nl-NL" dirty="0" smtClean="0"/>
              <a:t>Bekijk altijd eerst de materialen:</a:t>
            </a:r>
            <a:endParaRPr lang="nl-NL" dirty="0"/>
          </a:p>
          <a:p>
            <a:pPr lvl="1"/>
            <a:r>
              <a:rPr lang="nl-NL" dirty="0"/>
              <a:t>Wat is de maximale belasting? </a:t>
            </a:r>
            <a:r>
              <a:rPr lang="nl-NL" dirty="0" smtClean="0"/>
              <a:t>Dit moet </a:t>
            </a:r>
            <a:r>
              <a:rPr lang="nl-NL" dirty="0"/>
              <a:t>erop </a:t>
            </a:r>
            <a:r>
              <a:rPr lang="nl-NL" dirty="0" smtClean="0"/>
              <a:t>staan!</a:t>
            </a:r>
            <a:endParaRPr lang="nl-NL" dirty="0"/>
          </a:p>
          <a:p>
            <a:pPr lvl="1"/>
            <a:r>
              <a:rPr lang="nl-NL" dirty="0"/>
              <a:t>Wanneer is het materiaal voor het laatst gekeurd? </a:t>
            </a:r>
            <a:r>
              <a:rPr lang="nl-NL" dirty="0" smtClean="0"/>
              <a:t>Dit moet </a:t>
            </a:r>
            <a:r>
              <a:rPr lang="nl-NL" dirty="0"/>
              <a:t>erop </a:t>
            </a:r>
            <a:r>
              <a:rPr lang="nl-NL" dirty="0" smtClean="0"/>
              <a:t>staan!</a:t>
            </a:r>
            <a:endParaRPr lang="nl-NL" dirty="0"/>
          </a:p>
          <a:p>
            <a:pPr lvl="1"/>
            <a:r>
              <a:rPr lang="nl-NL" dirty="0"/>
              <a:t>Kijk of slijtage zichtbaar is:</a:t>
            </a:r>
          </a:p>
          <a:p>
            <a:pPr lvl="2"/>
            <a:r>
              <a:rPr lang="nl-NL" dirty="0" smtClean="0"/>
              <a:t>Is </a:t>
            </a:r>
            <a:r>
              <a:rPr lang="nl-NL" dirty="0"/>
              <a:t>de ketting </a:t>
            </a:r>
            <a:r>
              <a:rPr lang="nl-NL" dirty="0" smtClean="0"/>
              <a:t>beschadigd</a:t>
            </a:r>
            <a:r>
              <a:rPr lang="nl-NL" dirty="0"/>
              <a:t>, </a:t>
            </a:r>
            <a:r>
              <a:rPr lang="nl-NL" dirty="0" smtClean="0"/>
              <a:t>vervormd of </a:t>
            </a:r>
            <a:r>
              <a:rPr lang="nl-NL" dirty="0"/>
              <a:t>gedraaid?</a:t>
            </a:r>
          </a:p>
          <a:p>
            <a:pPr lvl="2"/>
            <a:r>
              <a:rPr lang="nl-NL" dirty="0" smtClean="0"/>
              <a:t>Is </a:t>
            </a:r>
            <a:r>
              <a:rPr lang="nl-NL" dirty="0"/>
              <a:t>de </a:t>
            </a:r>
            <a:r>
              <a:rPr lang="nl-NL" dirty="0" err="1"/>
              <a:t>lasthaak</a:t>
            </a:r>
            <a:r>
              <a:rPr lang="nl-NL" dirty="0"/>
              <a:t> </a:t>
            </a:r>
            <a:r>
              <a:rPr lang="nl-NL" dirty="0" smtClean="0"/>
              <a:t>beschadigd</a:t>
            </a:r>
            <a:r>
              <a:rPr lang="nl-NL" dirty="0"/>
              <a:t>, sluit de </a:t>
            </a:r>
            <a:r>
              <a:rPr lang="nl-NL" dirty="0" err="1"/>
              <a:t>lasthaak</a:t>
            </a:r>
            <a:r>
              <a:rPr lang="nl-NL" dirty="0"/>
              <a:t> zoals het hoort?</a:t>
            </a:r>
          </a:p>
          <a:p>
            <a:pPr lvl="1"/>
            <a:r>
              <a:rPr lang="nl-NL" dirty="0"/>
              <a:t>Werkt het </a:t>
            </a:r>
            <a:r>
              <a:rPr lang="nl-NL" dirty="0" err="1" smtClean="0"/>
              <a:t>zelfremmende</a:t>
            </a:r>
            <a:r>
              <a:rPr lang="nl-NL" dirty="0" smtClean="0"/>
              <a:t> </a:t>
            </a:r>
            <a:r>
              <a:rPr lang="nl-NL" dirty="0"/>
              <a:t>mechanisme?</a:t>
            </a:r>
          </a:p>
        </p:txBody>
      </p:sp>
      <p:sp>
        <p:nvSpPr>
          <p:cNvPr id="4" name="Tijdelijke aanduiding voor dianummer 4"/>
          <p:cNvSpPr>
            <a:spLocks noGrp="1"/>
          </p:cNvSpPr>
          <p:nvPr>
            <p:ph type="sldNum" sz="quarter" idx="12"/>
          </p:nvPr>
        </p:nvSpPr>
        <p:spPr>
          <a:xfrm>
            <a:off x="9324975" y="6356350"/>
            <a:ext cx="2743200" cy="365125"/>
          </a:xfrm>
        </p:spPr>
        <p:txBody>
          <a:bodyPr/>
          <a:lstStyle/>
          <a:p>
            <a:r>
              <a:rPr lang="nl-NL" dirty="0" smtClean="0"/>
              <a:t>8</a:t>
            </a:r>
            <a:endParaRPr lang="nl-NL" dirty="0"/>
          </a:p>
        </p:txBody>
      </p:sp>
    </p:spTree>
    <p:extLst>
      <p:ext uri="{BB962C8B-B14F-4D97-AF65-F5344CB8AC3E}">
        <p14:creationId xmlns:p14="http://schemas.microsoft.com/office/powerpoint/2010/main" val="1522844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Veilig werken met handtakels (2)</a:t>
            </a:r>
            <a:endParaRPr lang="nl-NL" dirty="0"/>
          </a:p>
        </p:txBody>
      </p:sp>
      <p:sp>
        <p:nvSpPr>
          <p:cNvPr id="3" name="Content Placeholder 2"/>
          <p:cNvSpPr>
            <a:spLocks noGrp="1"/>
          </p:cNvSpPr>
          <p:nvPr>
            <p:ph idx="1"/>
          </p:nvPr>
        </p:nvSpPr>
        <p:spPr>
          <a:xfrm>
            <a:off x="1641564" y="1810655"/>
            <a:ext cx="10515600" cy="2846933"/>
          </a:xfrm>
        </p:spPr>
        <p:txBody>
          <a:bodyPr/>
          <a:lstStyle/>
          <a:p>
            <a:pPr lvl="1"/>
            <a:r>
              <a:rPr lang="nl-NL" dirty="0"/>
              <a:t>Gebruik een deugdelijk aanhaakpunt:</a:t>
            </a:r>
          </a:p>
          <a:p>
            <a:pPr lvl="2"/>
            <a:r>
              <a:rPr lang="nl-NL" dirty="0" smtClean="0"/>
              <a:t>Dus </a:t>
            </a:r>
            <a:r>
              <a:rPr lang="nl-NL" dirty="0"/>
              <a:t>geen steiger, </a:t>
            </a:r>
            <a:r>
              <a:rPr lang="nl-NL" dirty="0" smtClean="0"/>
              <a:t>leuning of procesleidingen</a:t>
            </a:r>
            <a:endParaRPr lang="nl-NL" dirty="0"/>
          </a:p>
          <a:p>
            <a:pPr lvl="2"/>
            <a:r>
              <a:rPr lang="nl-NL" dirty="0" smtClean="0"/>
              <a:t>Aanslaan </a:t>
            </a:r>
            <a:r>
              <a:rPr lang="nl-NL" dirty="0"/>
              <a:t>aan een versterkt steigerdeel is wel toegestaan</a:t>
            </a:r>
          </a:p>
          <a:p>
            <a:pPr lvl="1"/>
            <a:r>
              <a:rPr lang="nl-NL" dirty="0" smtClean="0"/>
              <a:t>Belast de haak </a:t>
            </a:r>
            <a:r>
              <a:rPr lang="nl-NL" dirty="0"/>
              <a:t>nooit op de </a:t>
            </a:r>
            <a:r>
              <a:rPr lang="nl-NL" dirty="0" smtClean="0"/>
              <a:t>punt</a:t>
            </a:r>
            <a:endParaRPr lang="nl-NL" dirty="0"/>
          </a:p>
          <a:p>
            <a:pPr lvl="1"/>
            <a:r>
              <a:rPr lang="nl-NL" dirty="0"/>
              <a:t>Pak losse delen altijd in </a:t>
            </a:r>
          </a:p>
          <a:p>
            <a:pPr lvl="1"/>
            <a:r>
              <a:rPr lang="nl-NL" dirty="0"/>
              <a:t>Hijs altijd loodrecht omhoog en nooit schuin </a:t>
            </a:r>
          </a:p>
        </p:txBody>
      </p:sp>
      <p:sp>
        <p:nvSpPr>
          <p:cNvPr id="4" name="Tijdelijke aanduiding voor dianummer 4"/>
          <p:cNvSpPr>
            <a:spLocks noGrp="1"/>
          </p:cNvSpPr>
          <p:nvPr>
            <p:ph type="sldNum" sz="quarter" idx="12"/>
          </p:nvPr>
        </p:nvSpPr>
        <p:spPr>
          <a:xfrm>
            <a:off x="9324975" y="6356350"/>
            <a:ext cx="2743200" cy="365125"/>
          </a:xfrm>
        </p:spPr>
        <p:txBody>
          <a:bodyPr/>
          <a:lstStyle/>
          <a:p>
            <a:r>
              <a:rPr lang="nl-NL" dirty="0" smtClean="0"/>
              <a:t>9</a:t>
            </a:r>
            <a:endParaRPr lang="nl-NL" dirty="0"/>
          </a:p>
        </p:txBody>
      </p:sp>
    </p:spTree>
    <p:extLst>
      <p:ext uri="{BB962C8B-B14F-4D97-AF65-F5344CB8AC3E}">
        <p14:creationId xmlns:p14="http://schemas.microsoft.com/office/powerpoint/2010/main" val="161198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SSVV kleuren">
      <a:dk1>
        <a:sysClr val="windowText" lastClr="000000"/>
      </a:dk1>
      <a:lt1>
        <a:sysClr val="window" lastClr="FFFFFF"/>
      </a:lt1>
      <a:dk2>
        <a:srgbClr val="00454F"/>
      </a:dk2>
      <a:lt2>
        <a:srgbClr val="E7E6E6"/>
      </a:lt2>
      <a:accent1>
        <a:srgbClr val="00AEC3"/>
      </a:accent1>
      <a:accent2>
        <a:srgbClr val="F06600"/>
      </a:accent2>
      <a:accent3>
        <a:srgbClr val="3FA535"/>
      </a:accent3>
      <a:accent4>
        <a:srgbClr val="85F0FF"/>
      </a:accent4>
      <a:accent5>
        <a:srgbClr val="FFCAA3"/>
      </a:accent5>
      <a:accent6>
        <a:srgbClr val="ADE3A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VV Powerpoint template_v7" id="{2E678F32-59A8-154E-B316-8F75643783C6}" vid="{C7F95EBF-B4F7-E047-A01A-41C64928820D}"/>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SSVV Powerpoint template_v8</Template>
  <TotalTime>7</TotalTime>
  <Words>1104</Words>
  <Application>Microsoft Macintosh PowerPoint</Application>
  <PresentationFormat>Breedbeeld</PresentationFormat>
  <Paragraphs>164</Paragraphs>
  <Slides>16</Slides>
  <Notes>15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Calibri</vt:lpstr>
      <vt:lpstr>Times New Roman</vt:lpstr>
      <vt:lpstr>Wingdings</vt:lpstr>
      <vt:lpstr>Office-thema</vt:lpstr>
      <vt:lpstr>Toolbox Hijsen met kleine hijs- en hefwerktuigen</vt:lpstr>
      <vt:lpstr>Cijfers en ongevallen</vt:lpstr>
      <vt:lpstr>Inhoud</vt:lpstr>
      <vt:lpstr>Soorten kleine hijs- en hefwerktuigen (1)</vt:lpstr>
      <vt:lpstr>Voorbeelden van hijsgereedschappen</vt:lpstr>
      <vt:lpstr>Risico’s bij werken met handtakels</vt:lpstr>
      <vt:lpstr>Soorten kleine hijs- en hefwerktuigen (2)</vt:lpstr>
      <vt:lpstr>Veilig werken met handtakels (1)</vt:lpstr>
      <vt:lpstr>Veilig werken met handtakels (2)</vt:lpstr>
      <vt:lpstr>Veilig werken met handtakels (3)</vt:lpstr>
      <vt:lpstr>Aanslaan van een last (1)</vt:lpstr>
      <vt:lpstr>Aanslaan van een last (2)</vt:lpstr>
      <vt:lpstr>Wat kunnen we beter doen? </vt:lpstr>
      <vt:lpstr>Wat kun je zelf doen?</vt:lpstr>
      <vt:lpstr>Afspraken maken over veilig werken</vt:lpstr>
      <vt:lpstr>Dankjewel voor het meedenken over dit belangrijke onderwerp!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Toolbox Hijsen met kleine hijs- en hefwerktuigen</dc:title>
  <dc:creator>Pieter van Hofwegen</dc:creator>
  <cp:lastModifiedBy>Pieter van Hofwegen</cp:lastModifiedBy>
  <cp:revision>1</cp:revision>
  <dcterms:created xsi:type="dcterms:W3CDTF">2018-06-25T12:44:06Z</dcterms:created>
  <dcterms:modified xsi:type="dcterms:W3CDTF">2018-06-25T12:51:51Z</dcterms:modified>
</cp:coreProperties>
</file>