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showGuides="1">
      <p:cViewPr varScale="1">
        <p:scale>
          <a:sx n="96" d="100"/>
          <a:sy n="96" d="100"/>
        </p:scale>
        <p:origin x="49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26-06-18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9C9A6-4C54-FD40-96BB-0F2EE2644A95}" type="datetimeFigureOut">
              <a:rPr lang="nl-NL" smtClean="0"/>
              <a:t>26-06-18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1C553-3FC2-9448-8C04-3C1756BD35D6}" type="slidenum">
              <a:rPr lang="nl-NL" smtClean="0"/>
              <a:t>‹nr.›</a:t>
            </a:fld>
            <a:endParaRPr lang="nl-NL"/>
          </a:p>
        </p:txBody>
      </p:sp>
    </p:spTree>
    <p:extLst>
      <p:ext uri="{BB962C8B-B14F-4D97-AF65-F5344CB8AC3E}">
        <p14:creationId xmlns:p14="http://schemas.microsoft.com/office/powerpoint/2010/main" val="49514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smtClean="0"/>
              <a:t>Tijdens</a:t>
            </a:r>
            <a:r>
              <a:rPr lang="nl-NL" baseline="0" dirty="0" smtClean="0"/>
              <a:t> het werk kunnen er kleine deeltjes in je ogen belanden. Denk aan </a:t>
            </a:r>
            <a:r>
              <a:rPr lang="nl-NL" dirty="0" smtClean="0"/>
              <a:t>verspanen, slijpen, boren,</a:t>
            </a:r>
            <a:r>
              <a:rPr lang="nl-NL" baseline="0" dirty="0" smtClean="0"/>
              <a:t> </a:t>
            </a:r>
            <a:r>
              <a:rPr lang="nl-NL" dirty="0" smtClean="0"/>
              <a:t>schuren</a:t>
            </a:r>
            <a:r>
              <a:rPr lang="nl-NL" baseline="0" dirty="0" smtClean="0"/>
              <a:t> en </a:t>
            </a:r>
            <a:r>
              <a:rPr lang="nl-NL" dirty="0" smtClean="0"/>
              <a:t>zagen.</a:t>
            </a:r>
            <a:r>
              <a:rPr lang="nl-NL" baseline="0" dirty="0" smtClean="0"/>
              <a:t> Een ander voorbeeld is beschadiging door fel licht tijdens het lassen (lasogen) of van sterke lasers.</a:t>
            </a:r>
            <a:r>
              <a:rPr lang="nl-NL" dirty="0" smtClean="0"/>
              <a:t> Oogincidenten komen</a:t>
            </a:r>
            <a:r>
              <a:rPr lang="nl-NL" baseline="0" dirty="0" smtClean="0"/>
              <a:t> ook voor bij het </a:t>
            </a:r>
            <a:r>
              <a:rPr lang="nl-NL" dirty="0" smtClean="0"/>
              <a:t>opbouwen en afbreken van steigers.</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41717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latin typeface="Futura Bold" panose="00000900000000000000" pitchFamily="2" charset="0"/>
              </a:rPr>
              <a:t>Loop nogmaals de afspraken na ter voorkoming van oogincidenten. Vraag iedereen in de zaal of ze de afspraken kunnen herhalen voordat deze slide op het scherm getoond wordt.</a:t>
            </a:r>
            <a:endParaRPr lang="nl-NL" dirty="0">
              <a:latin typeface="Futura Bold" panose="00000900000000000000" pitchFamily="2" charset="0"/>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76966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problemen zij te maken hebben.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0855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Tip voor presentator: vraag aan de deelnemers wat ze denken dat ze zelf kunnen doen om oogincidenten te voorkomen.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76285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Benadruk</a:t>
            </a:r>
            <a:r>
              <a:rPr lang="nl-NL" u="none" baseline="0" dirty="0" smtClean="0"/>
              <a:t> dat je verwacht dat mensen veilig werken. Maar ook dat je het als een persoonlijke zorg beschouwt dat iedereen weer gezond en veilig naar huis gaat. En dat veilig werken een zaak is van iedereen persoonlijk, het team en het hele bedrijf.</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177810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26390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 deze vragen aan de deelnemers. Geef</a:t>
            </a:r>
            <a:r>
              <a:rPr lang="nl-NL" baseline="0" dirty="0" smtClean="0"/>
              <a:t> ze eerst wat tijd om na te denken en het eventueel eerst voor zichzelf op te schrijven.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2777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Vertel dat je 6 afspraken wil maken met de deelnemers.</a:t>
            </a:r>
            <a:r>
              <a:rPr lang="nl-NL" baseline="0" dirty="0" smtClean="0"/>
              <a:t> Iedere afspraak wordt op de volgende dia’s toegelicht.</a:t>
            </a:r>
            <a:endParaRPr lang="nl-NL"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181875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afspraak 1</a:t>
            </a:r>
            <a:r>
              <a:rPr lang="nl-NL" u="none" dirty="0" smtClean="0"/>
              <a:t>: Draag de juiste veiligheidsbril</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180330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8789">
              <a:defRPr/>
            </a:pPr>
            <a:r>
              <a:rPr lang="nl-NL" u="none" dirty="0" smtClean="0"/>
              <a:t>Bespreek afspraak 2: Draag een veiligheidsbril zoals het moet </a:t>
            </a:r>
          </a:p>
          <a:p>
            <a:endParaRPr lang="nl-NL"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u="none" dirty="0" smtClean="0"/>
              <a:t>Draag</a:t>
            </a:r>
            <a:r>
              <a:rPr lang="nl-NL" sz="1200" u="none" baseline="0" dirty="0" smtClean="0"/>
              <a:t> de</a:t>
            </a:r>
            <a:r>
              <a:rPr lang="nl-NL" sz="1200" u="none" dirty="0" smtClean="0"/>
              <a:t> bril niet op het puntje van de neus. Dan kun je</a:t>
            </a:r>
            <a:r>
              <a:rPr lang="nl-NL" sz="1200" u="none" baseline="0" dirty="0" smtClean="0"/>
              <a:t> net zo goed geen veiligheidsbril opzetten. Wijs je collega erop als zijn veiligheidsbril niet goed zit.</a:t>
            </a:r>
            <a:endParaRPr lang="nl-NL" sz="1200"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38564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Bespreek afspraak 3: Maak elke dag je veiligheidsbril schoon,</a:t>
            </a:r>
            <a:r>
              <a:rPr lang="nl-NL" u="none" baseline="0" dirty="0" smtClean="0"/>
              <a:t> in ieder geval voor je begint met werken</a:t>
            </a:r>
            <a:r>
              <a:rPr lang="nl-NL" u="none" dirty="0" smtClean="0"/>
              <a:t/>
            </a:r>
            <a:br>
              <a:rPr lang="nl-NL" u="none" dirty="0" smtClean="0"/>
            </a:b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204754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8789" rtl="0" eaLnBrk="1" fontAlgn="auto" latinLnBrk="0" hangingPunct="1">
              <a:lnSpc>
                <a:spcPct val="100000"/>
              </a:lnSpc>
              <a:spcBef>
                <a:spcPts val="0"/>
              </a:spcBef>
              <a:spcAft>
                <a:spcPts val="0"/>
              </a:spcAft>
              <a:buClrTx/>
              <a:buSzTx/>
              <a:buFontTx/>
              <a:buNone/>
              <a:tabLst/>
              <a:defRPr/>
            </a:pPr>
            <a:r>
              <a:rPr lang="nl-NL" u="none" dirty="0" smtClean="0"/>
              <a:t>Bespreek </a:t>
            </a:r>
            <a:r>
              <a:rPr lang="nl-NL" dirty="0" smtClean="0"/>
              <a:t>afspraak 4: </a:t>
            </a:r>
            <a:r>
              <a:rPr lang="nl-NL" u="none" dirty="0" smtClean="0"/>
              <a:t>Zet</a:t>
            </a:r>
            <a:r>
              <a:rPr lang="nl-NL" u="none" baseline="0" dirty="0" smtClean="0"/>
              <a:t> je veiligheidsbril veilig af!</a:t>
            </a:r>
            <a:r>
              <a:rPr lang="nl-NL" u="none" dirty="0" smtClean="0"/>
              <a:t/>
            </a:r>
            <a:br>
              <a:rPr lang="nl-NL" u="none" dirty="0" smtClean="0"/>
            </a:br>
            <a:r>
              <a:rPr lang="nl-NL" u="none" dirty="0" smtClean="0"/>
              <a:t/>
            </a:r>
            <a:br>
              <a:rPr lang="nl-NL" u="none" dirty="0" smtClean="0"/>
            </a:br>
            <a:r>
              <a:rPr lang="nl-NL" sz="1200" dirty="0" smtClean="0"/>
              <a:t>Soms komen deeltjes</a:t>
            </a:r>
            <a:r>
              <a:rPr lang="nl-NL" sz="1200" baseline="0" dirty="0" smtClean="0"/>
              <a:t> in het oog tijdens het afzetten van de bril. Deze deeltjes waren </a:t>
            </a:r>
            <a:r>
              <a:rPr lang="nl-NL" sz="1200" dirty="0" smtClean="0"/>
              <a:t>aanwezig aan de binnenzijde van de gelaatsbescherming.</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95452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Bespreek afspraak 5:</a:t>
            </a:r>
            <a:r>
              <a:rPr lang="nl-NL" u="none" baseline="0" dirty="0" smtClean="0"/>
              <a:t> Zorg voor een schone werkomgeving</a:t>
            </a:r>
            <a:br>
              <a:rPr lang="nl-NL" u="none" baseline="0" dirty="0" smtClean="0"/>
            </a:br>
            <a:r>
              <a:rPr lang="nl-NL" u="none" baseline="0" dirty="0" smtClean="0"/>
              <a:t/>
            </a:r>
            <a:br>
              <a:rPr lang="nl-NL" u="none" baseline="0" dirty="0" smtClean="0"/>
            </a:br>
            <a:r>
              <a:rPr lang="nl-NL" u="none" dirty="0" smtClean="0"/>
              <a:t>Benadruk dat het</a:t>
            </a:r>
            <a:r>
              <a:rPr lang="nl-NL" u="none" baseline="0" dirty="0" smtClean="0"/>
              <a:t> belangrijk is dat medewerkers meedenken over mogelijke verbeteringen.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9302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8789">
              <a:defRPr/>
            </a:pPr>
            <a:r>
              <a:rPr lang="nl-NL" u="none" dirty="0" smtClean="0"/>
              <a:t>Bespreek afspraak 6: Toch iets in je oog? Spoel je ogen onmiddellijk met water!</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62625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outu.be/TlBebR-Ki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4" y="4483342"/>
            <a:ext cx="11128375" cy="609398"/>
          </a:xfrm>
        </p:spPr>
        <p:txBody>
          <a:bodyPr/>
          <a:lstStyle/>
          <a:p>
            <a:r>
              <a:rPr lang="nl-NL" dirty="0" err="1" smtClean="0"/>
              <a:t>Toolbox</a:t>
            </a:r>
            <a:r>
              <a:rPr lang="nl-NL" dirty="0" smtClean="0"/>
              <a:t> Oogincidenten</a:t>
            </a:r>
            <a:endParaRPr lang="nl-NL" dirty="0"/>
          </a:p>
        </p:txBody>
      </p:sp>
      <p:sp>
        <p:nvSpPr>
          <p:cNvPr id="3" name="Subtitle 2"/>
          <p:cNvSpPr>
            <a:spLocks noGrp="1"/>
          </p:cNvSpPr>
          <p:nvPr>
            <p:ph type="subTitle" idx="1"/>
          </p:nvPr>
        </p:nvSpPr>
        <p:spPr/>
        <p:txBody>
          <a:bodyPr/>
          <a:lstStyle/>
          <a:p>
            <a:r>
              <a:rPr lang="nl-NL" dirty="0" smtClean="0"/>
              <a:t>Samen doen we het beter!</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0682" y="45383"/>
            <a:ext cx="6226872" cy="4598735"/>
          </a:xfrm>
          <a:prstGeom prst="rect">
            <a:avLst/>
          </a:prstGeom>
        </p:spPr>
      </p:pic>
    </p:spTree>
    <p:extLst>
      <p:ext uri="{BB962C8B-B14F-4D97-AF65-F5344CB8AC3E}">
        <p14:creationId xmlns:p14="http://schemas.microsoft.com/office/powerpoint/2010/main" val="74676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Afspraak 5: een schone werkomgeving</a:t>
            </a:r>
            <a:endParaRPr lang="nl-NL" dirty="0"/>
          </a:p>
        </p:txBody>
      </p:sp>
      <p:sp>
        <p:nvSpPr>
          <p:cNvPr id="3" name="Content Placeholder 2"/>
          <p:cNvSpPr>
            <a:spLocks noGrp="1"/>
          </p:cNvSpPr>
          <p:nvPr>
            <p:ph idx="1"/>
          </p:nvPr>
        </p:nvSpPr>
        <p:spPr>
          <a:xfrm>
            <a:off x="1641564" y="1810655"/>
            <a:ext cx="9886407" cy="1800493"/>
          </a:xfrm>
        </p:spPr>
        <p:txBody>
          <a:bodyPr/>
          <a:lstStyle/>
          <a:p>
            <a:pPr lvl="1"/>
            <a:r>
              <a:rPr lang="nl-NL" dirty="0"/>
              <a:t>In een schone werkomgeving vinden minder oogincidenten </a:t>
            </a:r>
            <a:r>
              <a:rPr lang="nl-NL" dirty="0" smtClean="0"/>
              <a:t>plaats</a:t>
            </a:r>
            <a:endParaRPr lang="nl-NL" dirty="0"/>
          </a:p>
          <a:p>
            <a:pPr lvl="1"/>
            <a:r>
              <a:rPr lang="nl-NL" dirty="0"/>
              <a:t>Meld het bij je leidinggevende als je vindt dat extra maatregelen kunnen helpen om het vrijkomen van stof </a:t>
            </a:r>
            <a:r>
              <a:rPr lang="nl-NL" dirty="0" smtClean="0"/>
              <a:t>of </a:t>
            </a:r>
            <a:r>
              <a:rPr lang="nl-NL" dirty="0"/>
              <a:t>metaaldeeltjes te beperken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10</a:t>
            </a:r>
            <a:endParaRPr lang="nl-NL" dirty="0"/>
          </a:p>
        </p:txBody>
      </p:sp>
    </p:spTree>
    <p:extLst>
      <p:ext uri="{BB962C8B-B14F-4D97-AF65-F5344CB8AC3E}">
        <p14:creationId xmlns:p14="http://schemas.microsoft.com/office/powerpoint/2010/main" val="1817962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Afspraak 6: iets in je oog?</a:t>
            </a:r>
            <a:endParaRPr lang="nl-NL" dirty="0"/>
          </a:p>
        </p:txBody>
      </p:sp>
      <p:sp>
        <p:nvSpPr>
          <p:cNvPr id="3" name="Content Placeholder 2"/>
          <p:cNvSpPr>
            <a:spLocks noGrp="1"/>
          </p:cNvSpPr>
          <p:nvPr>
            <p:ph idx="1"/>
          </p:nvPr>
        </p:nvSpPr>
        <p:spPr>
          <a:xfrm>
            <a:off x="1641564" y="1810655"/>
            <a:ext cx="9886407" cy="861774"/>
          </a:xfrm>
        </p:spPr>
        <p:txBody>
          <a:bodyPr/>
          <a:lstStyle/>
          <a:p>
            <a:pPr lvl="1"/>
            <a:r>
              <a:rPr lang="nl-NL" dirty="0" smtClean="0"/>
              <a:t>Spoel </a:t>
            </a:r>
            <a:r>
              <a:rPr lang="nl-NL" dirty="0"/>
              <a:t>je ogen onmiddellijk met water of oogspoelvloeistof en meld het zo snel mogelijk bij je leidinggevende</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11</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8128" y="2654833"/>
            <a:ext cx="2542125" cy="4019180"/>
          </a:xfrm>
          <a:prstGeom prst="rect">
            <a:avLst/>
          </a:prstGeom>
        </p:spPr>
      </p:pic>
    </p:spTree>
    <p:extLst>
      <p:ext uri="{BB962C8B-B14F-4D97-AF65-F5344CB8AC3E}">
        <p14:creationId xmlns:p14="http://schemas.microsoft.com/office/powerpoint/2010/main" val="18281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Alle afspraken op een rij</a:t>
            </a:r>
            <a:endParaRPr lang="nl-NL" dirty="0"/>
          </a:p>
        </p:txBody>
      </p:sp>
      <p:sp>
        <p:nvSpPr>
          <p:cNvPr id="3" name="Content Placeholder 2"/>
          <p:cNvSpPr>
            <a:spLocks noGrp="1"/>
          </p:cNvSpPr>
          <p:nvPr>
            <p:ph idx="1"/>
          </p:nvPr>
        </p:nvSpPr>
        <p:spPr>
          <a:xfrm>
            <a:off x="1641564" y="1810655"/>
            <a:ext cx="9721850" cy="4216539"/>
          </a:xfrm>
        </p:spPr>
        <p:txBody>
          <a:bodyPr/>
          <a:lstStyle/>
          <a:p>
            <a:pPr marL="514350" indent="-514350">
              <a:buFont typeface="+mj-lt"/>
              <a:buAutoNum type="arabicPeriod"/>
            </a:pPr>
            <a:r>
              <a:rPr lang="nl-NL" dirty="0" smtClean="0"/>
              <a:t>Draag </a:t>
            </a:r>
            <a:r>
              <a:rPr lang="nl-NL" dirty="0"/>
              <a:t>de juiste veiligheidsbril met </a:t>
            </a:r>
            <a:r>
              <a:rPr lang="nl-NL" dirty="0" smtClean="0"/>
              <a:t>zo </a:t>
            </a:r>
            <a:r>
              <a:rPr lang="nl-NL" dirty="0"/>
              <a:t>nodig </a:t>
            </a:r>
            <a:r>
              <a:rPr lang="nl-NL" dirty="0" smtClean="0"/>
              <a:t>een </a:t>
            </a:r>
            <a:r>
              <a:rPr lang="nl-NL" dirty="0"/>
              <a:t>overzetbril en/of </a:t>
            </a:r>
            <a:r>
              <a:rPr lang="nl-NL" dirty="0" smtClean="0"/>
              <a:t>gelaatscherm</a:t>
            </a:r>
          </a:p>
          <a:p>
            <a:pPr marL="514350" indent="-514350">
              <a:buFont typeface="+mj-lt"/>
              <a:buAutoNum type="arabicPeriod"/>
            </a:pPr>
            <a:r>
              <a:rPr lang="nl-NL" dirty="0" smtClean="0"/>
              <a:t>Draag </a:t>
            </a:r>
            <a:r>
              <a:rPr lang="nl-NL" dirty="0"/>
              <a:t>de bril zoals het </a:t>
            </a:r>
            <a:r>
              <a:rPr lang="nl-NL" dirty="0" smtClean="0"/>
              <a:t>moet</a:t>
            </a:r>
          </a:p>
          <a:p>
            <a:pPr marL="514350" indent="-514350">
              <a:buFont typeface="+mj-lt"/>
              <a:buAutoNum type="arabicPeriod"/>
            </a:pPr>
            <a:r>
              <a:rPr lang="nl-NL" dirty="0" smtClean="0"/>
              <a:t>Maak </a:t>
            </a:r>
            <a:r>
              <a:rPr lang="nl-NL" dirty="0"/>
              <a:t>elke dag je veiligheidsbril </a:t>
            </a:r>
            <a:r>
              <a:rPr lang="nl-NL" dirty="0" smtClean="0"/>
              <a:t>schoon</a:t>
            </a:r>
          </a:p>
          <a:p>
            <a:pPr marL="514350" indent="-514350">
              <a:buFont typeface="+mj-lt"/>
              <a:buAutoNum type="arabicPeriod"/>
            </a:pPr>
            <a:r>
              <a:rPr lang="nl-NL" dirty="0" smtClean="0"/>
              <a:t>Zet </a:t>
            </a:r>
            <a:r>
              <a:rPr lang="nl-NL" dirty="0"/>
              <a:t>je veiligheidsbril veilig </a:t>
            </a:r>
            <a:r>
              <a:rPr lang="nl-NL" dirty="0" smtClean="0"/>
              <a:t>af</a:t>
            </a:r>
          </a:p>
          <a:p>
            <a:pPr marL="514350" indent="-514350">
              <a:buFont typeface="+mj-lt"/>
              <a:buAutoNum type="arabicPeriod"/>
            </a:pPr>
            <a:r>
              <a:rPr lang="nl-NL" dirty="0" smtClean="0"/>
              <a:t>Zorg </a:t>
            </a:r>
            <a:r>
              <a:rPr lang="nl-NL" dirty="0"/>
              <a:t>voor een schone </a:t>
            </a:r>
            <a:r>
              <a:rPr lang="nl-NL" dirty="0" smtClean="0"/>
              <a:t>werkomgeving</a:t>
            </a:r>
          </a:p>
          <a:p>
            <a:pPr marL="514350" indent="-514350">
              <a:buFont typeface="+mj-lt"/>
              <a:buAutoNum type="arabicPeriod"/>
            </a:pPr>
            <a:r>
              <a:rPr lang="nl-NL" dirty="0" smtClean="0"/>
              <a:t>Toch </a:t>
            </a:r>
            <a:r>
              <a:rPr lang="nl-NL" dirty="0"/>
              <a:t>iets in je oog? Spoel onmiddellijk met water en meld het bij je leidinggevende</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12</a:t>
            </a:r>
            <a:endParaRPr lang="nl-NL" dirty="0"/>
          </a:p>
        </p:txBody>
      </p:sp>
    </p:spTree>
    <p:extLst>
      <p:ext uri="{BB962C8B-B14F-4D97-AF65-F5344CB8AC3E}">
        <p14:creationId xmlns:p14="http://schemas.microsoft.com/office/powerpoint/2010/main" val="147927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endParaRPr lang="nl-NL" dirty="0"/>
          </a:p>
          <a:p>
            <a:pPr lvl="1"/>
            <a:endParaRPr lang="nl-NL" dirty="0" smtClean="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152050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
        <p:nvSpPr>
          <p:cNvPr id="8" name="Content Placeholder 2"/>
          <p:cNvSpPr>
            <a:spLocks noGrp="1"/>
          </p:cNvSpPr>
          <p:nvPr>
            <p:ph idx="1"/>
          </p:nvPr>
        </p:nvSpPr>
        <p:spPr>
          <a:xfrm>
            <a:off x="1641564" y="1810655"/>
            <a:ext cx="9053650" cy="861774"/>
          </a:xfrm>
        </p:spPr>
        <p:txBody>
          <a:bodyPr/>
          <a:lstStyle/>
          <a:p>
            <a:r>
              <a:rPr lang="nl-NL" dirty="0"/>
              <a:t>Geef voorbeelden van wat </a:t>
            </a:r>
            <a:r>
              <a:rPr lang="nl-NL" dirty="0" smtClean="0"/>
              <a:t>je </a:t>
            </a:r>
            <a:r>
              <a:rPr lang="nl-NL"/>
              <a:t>zelf </a:t>
            </a:r>
            <a:r>
              <a:rPr lang="nl-NL" smtClean="0"/>
              <a:t>kunt </a:t>
            </a:r>
            <a:r>
              <a:rPr lang="nl-NL" dirty="0"/>
              <a:t>doen </a:t>
            </a:r>
            <a:r>
              <a:rPr lang="nl-NL" dirty="0" smtClean="0"/>
              <a:t>om oogincidenten te voorkomen</a:t>
            </a: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167" y="3689350"/>
            <a:ext cx="3777636" cy="2821971"/>
          </a:xfrm>
          <a:prstGeom prst="rect">
            <a:avLst/>
          </a:prstGeom>
        </p:spPr>
      </p:pic>
    </p:spTree>
    <p:extLst>
      <p:ext uri="{BB962C8B-B14F-4D97-AF65-F5344CB8AC3E}">
        <p14:creationId xmlns:p14="http://schemas.microsoft.com/office/powerpoint/2010/main" val="1294958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9721850" cy="4216539"/>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a:t>
            </a:r>
            <a:r>
              <a:rPr lang="nl-NL" dirty="0" smtClean="0"/>
              <a:t>het voorkomen van oogincidenten</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beschermende maatregelen, 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bespreken. </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15</a:t>
            </a:r>
            <a:endParaRPr lang="nl-NL" dirty="0"/>
          </a:p>
        </p:txBody>
      </p:sp>
    </p:spTree>
    <p:extLst>
      <p:ext uri="{BB962C8B-B14F-4D97-AF65-F5344CB8AC3E}">
        <p14:creationId xmlns:p14="http://schemas.microsoft.com/office/powerpoint/2010/main" val="157861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16</a:t>
            </a:fld>
            <a:endParaRPr lang="nl-NL" dirty="0"/>
          </a:p>
        </p:txBody>
      </p:sp>
    </p:spTree>
    <p:extLst>
      <p:ext uri="{BB962C8B-B14F-4D97-AF65-F5344CB8AC3E}">
        <p14:creationId xmlns:p14="http://schemas.microsoft.com/office/powerpoint/2010/main" val="198319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a:xfrm>
            <a:off x="1641564" y="1810655"/>
            <a:ext cx="10515600" cy="1954381"/>
          </a:xfrm>
        </p:spPr>
        <p:txBody>
          <a:bodyPr/>
          <a:lstStyle/>
          <a:p>
            <a:pPr lvl="1"/>
            <a:r>
              <a:rPr lang="nl-NL" dirty="0"/>
              <a:t>Waar zitten de risico’s?</a:t>
            </a:r>
          </a:p>
          <a:p>
            <a:pPr lvl="1"/>
            <a:r>
              <a:rPr lang="nl-NL" dirty="0" smtClean="0"/>
              <a:t>Zes </a:t>
            </a:r>
            <a:r>
              <a:rPr lang="nl-NL" dirty="0"/>
              <a:t>afspraken</a:t>
            </a:r>
          </a:p>
          <a:p>
            <a:pPr lvl="1"/>
            <a:r>
              <a:rPr lang="nl-NL" dirty="0"/>
              <a:t>Wat kunnen we in ons bedrijf beter doen? </a:t>
            </a:r>
          </a:p>
          <a:p>
            <a:pPr lvl="1"/>
            <a:r>
              <a:rPr lang="nl-NL" dirty="0"/>
              <a:t>Wat kan ieder van ons zelf beter doen?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2</a:t>
            </a:r>
            <a:endParaRPr lang="nl-NL" dirty="0"/>
          </a:p>
        </p:txBody>
      </p:sp>
    </p:spTree>
    <p:extLst>
      <p:ext uri="{BB962C8B-B14F-4D97-AF65-F5344CB8AC3E}">
        <p14:creationId xmlns:p14="http://schemas.microsoft.com/office/powerpoint/2010/main" val="126498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840" y="0"/>
            <a:ext cx="5095160" cy="3853543"/>
          </a:xfrm>
          <a:prstGeom prst="rect">
            <a:avLst/>
          </a:prstGeom>
        </p:spPr>
      </p:pic>
      <p:sp>
        <p:nvSpPr>
          <p:cNvPr id="2" name="Title 1"/>
          <p:cNvSpPr>
            <a:spLocks noGrp="1"/>
          </p:cNvSpPr>
          <p:nvPr>
            <p:ph type="title"/>
          </p:nvPr>
        </p:nvSpPr>
        <p:spPr/>
        <p:txBody>
          <a:bodyPr/>
          <a:lstStyle/>
          <a:p>
            <a:r>
              <a:rPr lang="nl-NL" dirty="0" smtClean="0"/>
              <a:t>Waar zitten de risico’s?</a:t>
            </a:r>
            <a:endParaRPr lang="nl-NL" dirty="0"/>
          </a:p>
        </p:txBody>
      </p:sp>
      <p:sp>
        <p:nvSpPr>
          <p:cNvPr id="3" name="Content Placeholder 2"/>
          <p:cNvSpPr>
            <a:spLocks noGrp="1"/>
          </p:cNvSpPr>
          <p:nvPr>
            <p:ph idx="1"/>
          </p:nvPr>
        </p:nvSpPr>
        <p:spPr>
          <a:xfrm>
            <a:off x="1641564" y="1810655"/>
            <a:ext cx="10515600" cy="2970044"/>
          </a:xfrm>
        </p:spPr>
        <p:txBody>
          <a:bodyPr/>
          <a:lstStyle/>
          <a:p>
            <a:pPr lvl="1"/>
            <a:r>
              <a:rPr lang="nl-NL" dirty="0"/>
              <a:t>Metaaldeeltjes </a:t>
            </a:r>
          </a:p>
          <a:p>
            <a:pPr lvl="1"/>
            <a:r>
              <a:rPr lang="nl-NL" dirty="0"/>
              <a:t>Houtdeeltjes </a:t>
            </a:r>
          </a:p>
          <a:p>
            <a:pPr lvl="1"/>
            <a:r>
              <a:rPr lang="nl-NL" dirty="0"/>
              <a:t>Verf</a:t>
            </a:r>
          </a:p>
          <a:p>
            <a:pPr lvl="1"/>
            <a:r>
              <a:rPr lang="nl-NL" dirty="0"/>
              <a:t>Glassplinters</a:t>
            </a:r>
          </a:p>
          <a:p>
            <a:pPr lvl="1"/>
            <a:r>
              <a:rPr lang="nl-NL" dirty="0"/>
              <a:t>Lassen en lasers</a:t>
            </a:r>
          </a:p>
          <a:p>
            <a:pPr lvl="1"/>
            <a:r>
              <a:rPr lang="nl-NL" dirty="0"/>
              <a:t>Opbouwen en afbreken van </a:t>
            </a:r>
            <a:r>
              <a:rPr lang="nl-NL" dirty="0" smtClean="0"/>
              <a:t>steigers</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3</a:t>
            </a:r>
            <a:endParaRPr lang="nl-NL" dirty="0"/>
          </a:p>
        </p:txBody>
      </p:sp>
    </p:spTree>
    <p:extLst>
      <p:ext uri="{BB962C8B-B14F-4D97-AF65-F5344CB8AC3E}">
        <p14:creationId xmlns:p14="http://schemas.microsoft.com/office/powerpoint/2010/main" val="357789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668" y="3087132"/>
            <a:ext cx="6237940" cy="3054988"/>
          </a:xfrm>
          <a:prstGeom prst="rect">
            <a:avLst/>
          </a:prstGeom>
        </p:spPr>
      </p:pic>
      <p:sp>
        <p:nvSpPr>
          <p:cNvPr id="2" name="Title 1"/>
          <p:cNvSpPr>
            <a:spLocks noGrp="1"/>
          </p:cNvSpPr>
          <p:nvPr>
            <p:ph type="title"/>
          </p:nvPr>
        </p:nvSpPr>
        <p:spPr/>
        <p:txBody>
          <a:bodyPr/>
          <a:lstStyle/>
          <a:p>
            <a:r>
              <a:rPr lang="nl-NL" dirty="0" smtClean="0"/>
              <a:t>Voorbeelden in je werkomgeving</a:t>
            </a:r>
            <a:endParaRPr lang="nl-NL" dirty="0"/>
          </a:p>
        </p:txBody>
      </p:sp>
      <p:sp>
        <p:nvSpPr>
          <p:cNvPr id="3" name="Content Placeholder 2"/>
          <p:cNvSpPr>
            <a:spLocks noGrp="1"/>
          </p:cNvSpPr>
          <p:nvPr>
            <p:ph idx="1"/>
          </p:nvPr>
        </p:nvSpPr>
        <p:spPr>
          <a:xfrm>
            <a:off x="1641564" y="1810655"/>
            <a:ext cx="10515600" cy="1877437"/>
          </a:xfrm>
        </p:spPr>
        <p:txBody>
          <a:bodyPr/>
          <a:lstStyle/>
          <a:p>
            <a:pPr lvl="1"/>
            <a:r>
              <a:rPr lang="nl-NL" dirty="0"/>
              <a:t>Hebben jullie voorbeelden van oogincidenten?</a:t>
            </a:r>
          </a:p>
          <a:p>
            <a:pPr lvl="1"/>
            <a:r>
              <a:rPr lang="nl-NL" dirty="0"/>
              <a:t>Hoe is het op je eigen werkplek? Waar zitten de risico’s?</a:t>
            </a:r>
          </a:p>
          <a:p>
            <a:pPr lvl="1"/>
            <a:r>
              <a:rPr lang="nl-NL" dirty="0"/>
              <a:t>Ken je voorbeelden die hebben geleid tot ziekte of         arbeidsongeschiktheid?</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4</a:t>
            </a:r>
            <a:endParaRPr lang="nl-NL" dirty="0"/>
          </a:p>
        </p:txBody>
      </p:sp>
    </p:spTree>
    <p:extLst>
      <p:ext uri="{BB962C8B-B14F-4D97-AF65-F5344CB8AC3E}">
        <p14:creationId xmlns:p14="http://schemas.microsoft.com/office/powerpoint/2010/main" val="2081298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Zes afspraken</a:t>
            </a:r>
            <a:endParaRPr lang="nl-NL" dirty="0"/>
          </a:p>
        </p:txBody>
      </p:sp>
      <p:sp>
        <p:nvSpPr>
          <p:cNvPr id="3" name="Content Placeholder 2"/>
          <p:cNvSpPr>
            <a:spLocks noGrp="1"/>
          </p:cNvSpPr>
          <p:nvPr>
            <p:ph idx="1"/>
          </p:nvPr>
        </p:nvSpPr>
        <p:spPr>
          <a:xfrm>
            <a:off x="1641564" y="1810655"/>
            <a:ext cx="9721850" cy="4216539"/>
          </a:xfrm>
        </p:spPr>
        <p:txBody>
          <a:bodyPr/>
          <a:lstStyle/>
          <a:p>
            <a:pPr marL="514350" indent="-514350">
              <a:buFont typeface="+mj-lt"/>
              <a:buAutoNum type="arabicPeriod"/>
            </a:pPr>
            <a:r>
              <a:rPr lang="nl-NL" dirty="0" smtClean="0"/>
              <a:t>Draag </a:t>
            </a:r>
            <a:r>
              <a:rPr lang="nl-NL" dirty="0"/>
              <a:t>de juiste veiligheidsbril met </a:t>
            </a:r>
            <a:r>
              <a:rPr lang="nl-NL" dirty="0" smtClean="0"/>
              <a:t>zo </a:t>
            </a:r>
            <a:r>
              <a:rPr lang="nl-NL" dirty="0"/>
              <a:t>nodig </a:t>
            </a:r>
            <a:r>
              <a:rPr lang="nl-NL" dirty="0" smtClean="0"/>
              <a:t>een </a:t>
            </a:r>
            <a:r>
              <a:rPr lang="nl-NL" dirty="0"/>
              <a:t>overzetbril en/of </a:t>
            </a:r>
            <a:r>
              <a:rPr lang="nl-NL" dirty="0" smtClean="0"/>
              <a:t>gelaatscherm</a:t>
            </a:r>
          </a:p>
          <a:p>
            <a:pPr marL="514350" indent="-514350">
              <a:buFont typeface="+mj-lt"/>
              <a:buAutoNum type="arabicPeriod"/>
            </a:pPr>
            <a:r>
              <a:rPr lang="nl-NL" dirty="0" smtClean="0"/>
              <a:t>Draag </a:t>
            </a:r>
            <a:r>
              <a:rPr lang="nl-NL" dirty="0"/>
              <a:t>de bril zoals het </a:t>
            </a:r>
            <a:r>
              <a:rPr lang="nl-NL" dirty="0" smtClean="0"/>
              <a:t>moet</a:t>
            </a:r>
          </a:p>
          <a:p>
            <a:pPr marL="514350" indent="-514350">
              <a:buFont typeface="+mj-lt"/>
              <a:buAutoNum type="arabicPeriod"/>
            </a:pPr>
            <a:r>
              <a:rPr lang="nl-NL" dirty="0" smtClean="0"/>
              <a:t>Maak </a:t>
            </a:r>
            <a:r>
              <a:rPr lang="nl-NL" dirty="0"/>
              <a:t>elke dag je veiligheidsbril </a:t>
            </a:r>
            <a:r>
              <a:rPr lang="nl-NL" dirty="0" smtClean="0"/>
              <a:t>schoon</a:t>
            </a:r>
          </a:p>
          <a:p>
            <a:pPr marL="514350" indent="-514350">
              <a:buFont typeface="+mj-lt"/>
              <a:buAutoNum type="arabicPeriod"/>
            </a:pPr>
            <a:r>
              <a:rPr lang="nl-NL" dirty="0" smtClean="0"/>
              <a:t>Zet </a:t>
            </a:r>
            <a:r>
              <a:rPr lang="nl-NL" dirty="0"/>
              <a:t>je veiligheidsbril veilig </a:t>
            </a:r>
            <a:r>
              <a:rPr lang="nl-NL" dirty="0" smtClean="0"/>
              <a:t>af</a:t>
            </a:r>
          </a:p>
          <a:p>
            <a:pPr marL="514350" indent="-514350">
              <a:buFont typeface="+mj-lt"/>
              <a:buAutoNum type="arabicPeriod"/>
            </a:pPr>
            <a:r>
              <a:rPr lang="nl-NL" dirty="0" smtClean="0"/>
              <a:t>Zorg </a:t>
            </a:r>
            <a:r>
              <a:rPr lang="nl-NL" dirty="0"/>
              <a:t>voor een schone </a:t>
            </a:r>
            <a:r>
              <a:rPr lang="nl-NL" dirty="0" smtClean="0"/>
              <a:t>werkomgeving</a:t>
            </a:r>
          </a:p>
          <a:p>
            <a:pPr marL="514350" indent="-514350">
              <a:buFont typeface="+mj-lt"/>
              <a:buAutoNum type="arabicPeriod"/>
            </a:pPr>
            <a:r>
              <a:rPr lang="nl-NL" dirty="0" smtClean="0"/>
              <a:t>Toch </a:t>
            </a:r>
            <a:r>
              <a:rPr lang="nl-NL" dirty="0"/>
              <a:t>iets in je oog? Spoel onmiddellijk met water en meld het bij je leidinggevende</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5</a:t>
            </a:r>
            <a:endParaRPr lang="nl-NL" dirty="0"/>
          </a:p>
        </p:txBody>
      </p:sp>
    </p:spTree>
    <p:extLst>
      <p:ext uri="{BB962C8B-B14F-4D97-AF65-F5344CB8AC3E}">
        <p14:creationId xmlns:p14="http://schemas.microsoft.com/office/powerpoint/2010/main" val="76010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Afspraak 1: veiligheidsbril</a:t>
            </a:r>
            <a:endParaRPr lang="nl-NL" dirty="0"/>
          </a:p>
        </p:txBody>
      </p:sp>
      <p:sp>
        <p:nvSpPr>
          <p:cNvPr id="3" name="Content Placeholder 2"/>
          <p:cNvSpPr>
            <a:spLocks noGrp="1"/>
          </p:cNvSpPr>
          <p:nvPr>
            <p:ph idx="1"/>
          </p:nvPr>
        </p:nvSpPr>
        <p:spPr>
          <a:xfrm>
            <a:off x="1641564" y="1810655"/>
            <a:ext cx="9721850" cy="4031873"/>
          </a:xfrm>
        </p:spPr>
        <p:txBody>
          <a:bodyPr/>
          <a:lstStyle/>
          <a:p>
            <a:pPr lvl="1"/>
            <a:r>
              <a:rPr lang="nl-NL" dirty="0" smtClean="0"/>
              <a:t>Gebruik standaard een </a:t>
            </a:r>
            <a:r>
              <a:rPr lang="nl-NL" dirty="0"/>
              <a:t>nauwsluitende veiligheidsbril waarbij nergens meer dan 8 mm tussen het gezicht en de bril </a:t>
            </a:r>
            <a:r>
              <a:rPr lang="nl-NL" dirty="0" smtClean="0"/>
              <a:t>zit (de </a:t>
            </a:r>
            <a:r>
              <a:rPr lang="nl-NL" dirty="0"/>
              <a:t>8 </a:t>
            </a:r>
            <a:r>
              <a:rPr lang="nl-NL" dirty="0" smtClean="0"/>
              <a:t>mm-regel)</a:t>
            </a:r>
          </a:p>
          <a:p>
            <a:pPr lvl="1"/>
            <a:r>
              <a:rPr lang="nl-NL" dirty="0" smtClean="0"/>
              <a:t>Gebruik bij </a:t>
            </a:r>
            <a:r>
              <a:rPr lang="nl-NL" dirty="0"/>
              <a:t>verspanende </a:t>
            </a:r>
            <a:r>
              <a:rPr lang="nl-NL" dirty="0" smtClean="0"/>
              <a:t>werkzaamheden een </a:t>
            </a:r>
            <a:r>
              <a:rPr lang="nl-NL" dirty="0"/>
              <a:t>veiligheidsbril die aansluit op het </a:t>
            </a:r>
            <a:r>
              <a:rPr lang="nl-NL" dirty="0" smtClean="0"/>
              <a:t>gezicht, </a:t>
            </a:r>
            <a:r>
              <a:rPr lang="nl-NL" dirty="0"/>
              <a:t>eventueel in combinatie met een gelaatscherm. Binnen een straal van 3 meter rond de verspanende werkzaamheden moet iedereen deze dragen </a:t>
            </a:r>
            <a:r>
              <a:rPr lang="nl-NL" dirty="0" smtClean="0"/>
              <a:t>(de </a:t>
            </a:r>
            <a:r>
              <a:rPr lang="nl-NL" dirty="0"/>
              <a:t>3 </a:t>
            </a:r>
            <a:r>
              <a:rPr lang="nl-NL" dirty="0" smtClean="0"/>
              <a:t>meter-regel) </a:t>
            </a:r>
          </a:p>
          <a:p>
            <a:pPr lvl="1"/>
            <a:r>
              <a:rPr lang="nl-NL" dirty="0" smtClean="0"/>
              <a:t>Gebruik bij het </a:t>
            </a:r>
            <a:r>
              <a:rPr lang="nl-NL" dirty="0"/>
              <a:t>afbreken van steigers </a:t>
            </a:r>
            <a:r>
              <a:rPr lang="nl-NL" dirty="0" smtClean="0"/>
              <a:t>een </a:t>
            </a:r>
            <a:r>
              <a:rPr lang="nl-NL" dirty="0"/>
              <a:t>op het </a:t>
            </a:r>
            <a:r>
              <a:rPr lang="nl-NL" dirty="0" smtClean="0"/>
              <a:t>gezicht aansluitende bril</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6</a:t>
            </a:r>
            <a:endParaRPr lang="nl-NL" dirty="0"/>
          </a:p>
        </p:txBody>
      </p:sp>
    </p:spTree>
    <p:extLst>
      <p:ext uri="{BB962C8B-B14F-4D97-AF65-F5344CB8AC3E}">
        <p14:creationId xmlns:p14="http://schemas.microsoft.com/office/powerpoint/2010/main" val="59016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Afspraak 2: draagtips</a:t>
            </a:r>
            <a:endParaRPr lang="nl-NL" dirty="0"/>
          </a:p>
        </p:txBody>
      </p:sp>
      <p:sp>
        <p:nvSpPr>
          <p:cNvPr id="3" name="Content Placeholder 2"/>
          <p:cNvSpPr>
            <a:spLocks noGrp="1"/>
          </p:cNvSpPr>
          <p:nvPr>
            <p:ph idx="1"/>
          </p:nvPr>
        </p:nvSpPr>
        <p:spPr>
          <a:xfrm>
            <a:off x="1641564" y="1810655"/>
            <a:ext cx="9721850" cy="1369606"/>
          </a:xfrm>
        </p:spPr>
        <p:txBody>
          <a:bodyPr/>
          <a:lstStyle/>
          <a:p>
            <a:pPr lvl="1"/>
            <a:r>
              <a:rPr lang="nl-NL" dirty="0"/>
              <a:t>Een veiligheidsbril moet tegen het gezicht aan zitten, anders heeft de bril geen effect</a:t>
            </a:r>
          </a:p>
          <a:p>
            <a:pPr lvl="1"/>
            <a:r>
              <a:rPr lang="nl-NL" dirty="0"/>
              <a:t>Wijs je collega erop als je ziet dat zijn veiligheidsbril niet goed zit</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7</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038" y="3235919"/>
            <a:ext cx="4206240" cy="3292475"/>
          </a:xfrm>
          <a:prstGeom prst="rect">
            <a:avLst/>
          </a:prstGeom>
        </p:spPr>
      </p:pic>
    </p:spTree>
    <p:extLst>
      <p:ext uri="{BB962C8B-B14F-4D97-AF65-F5344CB8AC3E}">
        <p14:creationId xmlns:p14="http://schemas.microsoft.com/office/powerpoint/2010/main" val="677987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483" y="291908"/>
            <a:ext cx="3657586" cy="2252397"/>
          </a:xfrm>
          <a:prstGeom prst="rect">
            <a:avLst/>
          </a:prstGeom>
        </p:spPr>
      </p:pic>
      <p:sp>
        <p:nvSpPr>
          <p:cNvPr id="2" name="Title 1"/>
          <p:cNvSpPr>
            <a:spLocks noGrp="1"/>
          </p:cNvSpPr>
          <p:nvPr>
            <p:ph type="title"/>
          </p:nvPr>
        </p:nvSpPr>
        <p:spPr/>
        <p:txBody>
          <a:bodyPr/>
          <a:lstStyle/>
          <a:p>
            <a:r>
              <a:rPr lang="nl-NL" dirty="0" smtClean="0"/>
              <a:t>Afspraak 3: schoonmaken bril</a:t>
            </a:r>
            <a:endParaRPr lang="nl-NL" dirty="0"/>
          </a:p>
        </p:txBody>
      </p:sp>
      <p:sp>
        <p:nvSpPr>
          <p:cNvPr id="3" name="Content Placeholder 2"/>
          <p:cNvSpPr>
            <a:spLocks noGrp="1"/>
          </p:cNvSpPr>
          <p:nvPr>
            <p:ph idx="1"/>
          </p:nvPr>
        </p:nvSpPr>
        <p:spPr>
          <a:xfrm>
            <a:off x="1641564" y="1810655"/>
            <a:ext cx="9721850" cy="3247043"/>
          </a:xfrm>
        </p:spPr>
        <p:txBody>
          <a:bodyPr/>
          <a:lstStyle/>
          <a:p>
            <a:pPr lvl="1"/>
            <a:r>
              <a:rPr lang="nl-NL" dirty="0"/>
              <a:t>Maak je veiligheidsbril, gelaatscherm en andere gezichtsbescherming elke dag </a:t>
            </a:r>
            <a:r>
              <a:rPr lang="nl-NL" dirty="0" smtClean="0"/>
              <a:t>schoon</a:t>
            </a:r>
            <a:endParaRPr lang="nl-NL" dirty="0"/>
          </a:p>
          <a:p>
            <a:pPr lvl="1"/>
            <a:r>
              <a:rPr lang="nl-NL" dirty="0"/>
              <a:t>Schoonhouden van je veiligheidsbril voorkomt dat stof en metaaldeeltjes zich </a:t>
            </a:r>
            <a:r>
              <a:rPr lang="nl-NL" dirty="0" smtClean="0"/>
              <a:t>aan </a:t>
            </a:r>
            <a:r>
              <a:rPr lang="nl-NL" dirty="0"/>
              <a:t>de binnenkant van de bril ophopen </a:t>
            </a:r>
            <a:r>
              <a:rPr lang="nl-NL" dirty="0" smtClean="0"/>
              <a:t>en </a:t>
            </a:r>
            <a:r>
              <a:rPr lang="nl-NL" dirty="0"/>
              <a:t>dan toch in je ogen </a:t>
            </a:r>
            <a:r>
              <a:rPr lang="nl-NL" dirty="0" smtClean="0"/>
              <a:t>komen</a:t>
            </a:r>
            <a:endParaRPr lang="nl-NL" dirty="0"/>
          </a:p>
          <a:p>
            <a:pPr lvl="1"/>
            <a:r>
              <a:rPr lang="nl-NL" dirty="0"/>
              <a:t>Berg je veiligheidsbril altijd goed op, ook tijdens een pauze </a:t>
            </a:r>
          </a:p>
          <a:p>
            <a:pPr lvl="1"/>
            <a:r>
              <a:rPr lang="nl-NL" dirty="0"/>
              <a:t>Laat je veiligheidsbril nooit open en bloot in de fabriek liggen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8</a:t>
            </a:r>
            <a:endParaRPr lang="nl-NL" dirty="0"/>
          </a:p>
        </p:txBody>
      </p:sp>
    </p:spTree>
    <p:extLst>
      <p:ext uri="{BB962C8B-B14F-4D97-AF65-F5344CB8AC3E}">
        <p14:creationId xmlns:p14="http://schemas.microsoft.com/office/powerpoint/2010/main" val="478121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Afspraak 4: afzetten bril</a:t>
            </a:r>
            <a:endParaRPr lang="nl-NL" dirty="0"/>
          </a:p>
        </p:txBody>
      </p:sp>
      <p:sp>
        <p:nvSpPr>
          <p:cNvPr id="3" name="Content Placeholder 2"/>
          <p:cNvSpPr>
            <a:spLocks noGrp="1"/>
          </p:cNvSpPr>
          <p:nvPr>
            <p:ph idx="1"/>
          </p:nvPr>
        </p:nvSpPr>
        <p:spPr>
          <a:xfrm>
            <a:off x="1641564" y="1810655"/>
            <a:ext cx="7470351" cy="2215991"/>
          </a:xfrm>
        </p:spPr>
        <p:txBody>
          <a:bodyPr/>
          <a:lstStyle/>
          <a:p>
            <a:pPr lvl="1"/>
            <a:r>
              <a:rPr lang="nl-NL" dirty="0" smtClean="0"/>
              <a:t>Zet je veiligheidsbril op een veilige manier af:</a:t>
            </a:r>
          </a:p>
          <a:p>
            <a:pPr lvl="2"/>
            <a:r>
              <a:rPr lang="nl-NL" dirty="0" smtClean="0"/>
              <a:t>Buig </a:t>
            </a:r>
            <a:r>
              <a:rPr lang="nl-NL" dirty="0"/>
              <a:t>eerst voorover </a:t>
            </a:r>
          </a:p>
          <a:p>
            <a:pPr lvl="2"/>
            <a:r>
              <a:rPr lang="nl-NL" dirty="0"/>
              <a:t>Doe je ogen dicht </a:t>
            </a:r>
          </a:p>
          <a:p>
            <a:pPr lvl="2"/>
            <a:r>
              <a:rPr lang="nl-NL" dirty="0"/>
              <a:t>Zet je bril voorzichtig af</a:t>
            </a:r>
          </a:p>
          <a:p>
            <a:pPr lvl="2"/>
            <a:r>
              <a:rPr lang="nl-NL" dirty="0"/>
              <a:t>Wrijf niet met je handen over je gezicht of in je ogen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9</a:t>
            </a: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915" y="0"/>
            <a:ext cx="2956260" cy="3763478"/>
          </a:xfrm>
          <a:prstGeom prst="rect">
            <a:avLst/>
          </a:prstGeom>
        </p:spPr>
      </p:pic>
    </p:spTree>
    <p:extLst>
      <p:ext uri="{BB962C8B-B14F-4D97-AF65-F5344CB8AC3E}">
        <p14:creationId xmlns:p14="http://schemas.microsoft.com/office/powerpoint/2010/main" val="176261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3</TotalTime>
  <Words>993</Words>
  <Application>Microsoft Macintosh PowerPoint</Application>
  <PresentationFormat>Breedbeeld</PresentationFormat>
  <Paragraphs>120</Paragraphs>
  <Slides>16</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Futura Bold</vt:lpstr>
      <vt:lpstr>Times New Roman</vt:lpstr>
      <vt:lpstr>Office-thema</vt:lpstr>
      <vt:lpstr>Toolbox Oogincidenten</vt:lpstr>
      <vt:lpstr>Inhoud</vt:lpstr>
      <vt:lpstr>Waar zitten de risico’s?</vt:lpstr>
      <vt:lpstr>Voorbeelden in je werkomgeving</vt:lpstr>
      <vt:lpstr>Zes afspraken</vt:lpstr>
      <vt:lpstr>Afspraak 1: veiligheidsbril</vt:lpstr>
      <vt:lpstr>Afspraak 2: draagtips</vt:lpstr>
      <vt:lpstr>Afspraak 3: schoonmaken bril</vt:lpstr>
      <vt:lpstr>Afspraak 4: afzetten bril</vt:lpstr>
      <vt:lpstr>Afspraak 5: een schone werkomgeving</vt:lpstr>
      <vt:lpstr>Afspraak 6: iets in je oog?</vt:lpstr>
      <vt:lpstr>Alle afspraken op een rij</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Oogincidenten</dc:title>
  <dc:creator>Pieter van Hofwegen</dc:creator>
  <cp:lastModifiedBy>Pieter van Hofwegen</cp:lastModifiedBy>
  <cp:revision>1</cp:revision>
  <dcterms:created xsi:type="dcterms:W3CDTF">2018-06-26T12:58:06Z</dcterms:created>
  <dcterms:modified xsi:type="dcterms:W3CDTF">2018-06-26T13:01:22Z</dcterms:modified>
</cp:coreProperties>
</file>